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3" r:id="rId3"/>
  </p:sldIdLst>
  <p:sldSz cx="7559675" cy="10691813"/>
  <p:notesSz cx="7099300" cy="10234613"/>
  <p:custDataLst>
    <p:tags r:id="rId4"/>
  </p:custDataLst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orient="horz" pos="147" userDrawn="1">
          <p15:clr>
            <a:srgbClr val="A4A3A4"/>
          </p15:clr>
        </p15:guide>
        <p15:guide id="4" orient="horz" pos="6599" userDrawn="1">
          <p15:clr>
            <a:srgbClr val="A4A3A4"/>
          </p15:clr>
        </p15:guide>
        <p15:guide id="5" pos="158" userDrawn="1">
          <p15:clr>
            <a:srgbClr val="A4A3A4"/>
          </p15:clr>
        </p15:guide>
        <p15:guide id="6" pos="46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3300"/>
    <a:srgbClr val="E2931E"/>
    <a:srgbClr val="D09E00"/>
    <a:srgbClr val="E50000"/>
    <a:srgbClr val="81D8D0"/>
    <a:srgbClr val="CC0000"/>
    <a:srgbClr val="EA3049"/>
    <a:srgbClr val="395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2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370" y="48"/>
      </p:cViewPr>
      <p:guideLst>
        <p:guide orient="horz" pos="3368"/>
        <p:guide pos="2381"/>
        <p:guide orient="horz" pos="147"/>
        <p:guide orient="horz" pos="6599"/>
        <p:guide pos="158"/>
        <p:guide pos="46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チラシテンプレ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図プレースホルダー 2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7559675" cy="534511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/>
              <a:t>※</a:t>
            </a:r>
            <a:r>
              <a:rPr kumimoji="1" lang="ja-JP" altLang="en-US"/>
              <a:t>画像の挿入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250825" y="641350"/>
            <a:ext cx="7058025" cy="17113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4800" b="1">
                <a:solidFill>
                  <a:schemeClr val="bg1"/>
                </a:solidFill>
                <a:effectLst>
                  <a:glow rad="101600">
                    <a:schemeClr val="tx2">
                      <a:alpha val="60000"/>
                    </a:schemeClr>
                  </a:glow>
                </a:effectLst>
              </a:defRPr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キャッチフレーズ</a:t>
            </a:r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250825" y="4797793"/>
            <a:ext cx="7058025" cy="109464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600" b="1"/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タイトル</a:t>
            </a:r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50825" y="5892433"/>
            <a:ext cx="7058025" cy="69886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概要コピー</a:t>
            </a:r>
          </a:p>
        </p:txBody>
      </p:sp>
      <p:sp>
        <p:nvSpPr>
          <p:cNvPr id="30" name="テキスト プレースホルダー 2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50825" y="6657777"/>
            <a:ext cx="7058025" cy="113245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特長・必要事項</a:t>
            </a:r>
          </a:p>
        </p:txBody>
      </p:sp>
      <p:sp>
        <p:nvSpPr>
          <p:cNvPr id="31" name="図プレースホルダー 22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250825" y="7856709"/>
            <a:ext cx="2587909" cy="26017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/>
              <a:t>※</a:t>
            </a:r>
            <a:r>
              <a:rPr kumimoji="1" lang="ja-JP" altLang="en-US"/>
              <a:t>画像の挿入</a:t>
            </a:r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933700" y="7856708"/>
            <a:ext cx="4375150" cy="260174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/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内容・申込・問い合わせ先など</a:t>
            </a:r>
          </a:p>
        </p:txBody>
      </p:sp>
    </p:spTree>
    <p:extLst>
      <p:ext uri="{BB962C8B-B14F-4D97-AF65-F5344CB8AC3E}">
        <p14:creationId xmlns:p14="http://schemas.microsoft.com/office/powerpoint/2010/main" val="1043495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2381" userDrawn="1">
          <p15:clr>
            <a:srgbClr val="FBAE40"/>
          </p15:clr>
        </p15:guide>
        <p15:guide id="3" orient="horz" pos="147" userDrawn="1">
          <p15:clr>
            <a:srgbClr val="FBAE40"/>
          </p15:clr>
        </p15:guide>
        <p15:guide id="4" orient="horz" pos="6588" userDrawn="1">
          <p15:clr>
            <a:srgbClr val="FBAE40"/>
          </p15:clr>
        </p15:guide>
        <p15:guide id="5" pos="158" userDrawn="1">
          <p15:clr>
            <a:srgbClr val="FBAE40"/>
          </p15:clr>
        </p15:guide>
        <p15:guide id="6" pos="460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4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25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80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16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16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41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69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81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56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6541-CEA9-4AE5-A96B-BD47ECC165B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7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401513" y="664268"/>
            <a:ext cx="7058025" cy="1137158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3200" dirty="0">
                <a:solidFill>
                  <a:srgbClr val="993300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独立行政法人国立病院機構新潟病院</a:t>
            </a:r>
            <a:br>
              <a:rPr lang="en-US" altLang="ja-JP" sz="3200" dirty="0">
                <a:solidFill>
                  <a:srgbClr val="993300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ja-JP" altLang="en-US" sz="3200" dirty="0">
                <a:solidFill>
                  <a:srgbClr val="993300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　インターンシップ・病院見学会</a:t>
            </a:r>
            <a:endParaRPr kumimoji="1" lang="ja-JP" altLang="en-US" sz="3200" dirty="0">
              <a:solidFill>
                <a:srgbClr val="993300"/>
              </a:solidFill>
              <a:effectLst>
                <a:glow rad="101600">
                  <a:schemeClr val="tx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502242" y="9018093"/>
            <a:ext cx="4600619" cy="1409579"/>
          </a:xfrm>
          <a:prstGeom prst="roundRect">
            <a:avLst/>
          </a:prstGeom>
          <a:noFill/>
          <a:ln cmpd="dbl">
            <a:solidFill>
              <a:srgbClr val="9933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お問い合わせ</a:t>
            </a:r>
            <a:r>
              <a:rPr kumimoji="1"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独立行政法人国立病院機構新潟病院</a:t>
            </a:r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副看護部長　柴田　久美子</a:t>
            </a:r>
            <a:endParaRPr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〒</a:t>
            </a:r>
            <a:r>
              <a:rPr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945-8585</a:t>
            </a:r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新潟県柏崎市赤坂町</a:t>
            </a:r>
            <a:r>
              <a:rPr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番</a:t>
            </a:r>
            <a:r>
              <a:rPr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52</a:t>
            </a:r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号</a:t>
            </a:r>
            <a:endParaRPr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r>
              <a:rPr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</a:t>
            </a:r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0257-22-2126</a:t>
            </a: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r>
              <a:rPr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E-mail</a:t>
            </a:r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shibata.kumiko.zr@mail.hosp.go.jp</a:t>
            </a:r>
          </a:p>
          <a:p>
            <a:endParaRPr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20710"/>
              </p:ext>
            </p:extLst>
          </p:nvPr>
        </p:nvGraphicFramePr>
        <p:xfrm>
          <a:off x="751972" y="5544710"/>
          <a:ext cx="6101160" cy="2975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1755">
                  <a:extLst>
                    <a:ext uri="{9D8B030D-6E8A-4147-A177-3AD203B41FA5}">
                      <a16:colId xmlns:a16="http://schemas.microsoft.com/office/drawing/2014/main" val="1549783283"/>
                    </a:ext>
                  </a:extLst>
                </a:gridCol>
                <a:gridCol w="3409405">
                  <a:extLst>
                    <a:ext uri="{9D8B030D-6E8A-4147-A177-3AD203B41FA5}">
                      <a16:colId xmlns:a16="http://schemas.microsoft.com/office/drawing/2014/main" val="1980848128"/>
                    </a:ext>
                  </a:extLst>
                </a:gridCol>
              </a:tblGrid>
              <a:tr h="343118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時間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内容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482211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13:00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13:10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受付・更衣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4939127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13:10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13:30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病院概要・院内教育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7493951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13:30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14:00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院内見学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467298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14:00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14:30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インターンシップ①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0842454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14:30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15:00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インターンシップ②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1634636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15:00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15:20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質問等・アンケート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6473917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15:20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15:30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更衣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9230440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01513" y="5127783"/>
            <a:ext cx="2552345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スケジュール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77842" y="8599708"/>
            <a:ext cx="6681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＊集合場所・持ち物等詳細は、申し込み後にお伝えします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035ECC5-B03F-4542-91C6-E6CA55F445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92" y="2707025"/>
            <a:ext cx="1965974" cy="258857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28282" y="1801426"/>
            <a:ext cx="728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日時　</a:t>
            </a:r>
            <a:r>
              <a:rPr kumimoji="1" lang="en-US" altLang="ja-JP" sz="2400" dirty="0">
                <a:latin typeface="+mn-ea"/>
              </a:rPr>
              <a:t>2024</a:t>
            </a:r>
            <a:r>
              <a:rPr kumimoji="1" lang="ja-JP" altLang="en-US" sz="2400" dirty="0">
                <a:latin typeface="+mn-ea"/>
              </a:rPr>
              <a:t>年 </a:t>
            </a:r>
            <a:r>
              <a:rPr lang="en-US" altLang="ja-JP" sz="2400" dirty="0">
                <a:latin typeface="+mn-ea"/>
              </a:rPr>
              <a:t>2</a:t>
            </a:r>
            <a:r>
              <a:rPr kumimoji="1" lang="ja-JP" altLang="en-US" sz="2400" dirty="0">
                <a:latin typeface="+mn-ea"/>
              </a:rPr>
              <a:t>月</a:t>
            </a:r>
            <a:r>
              <a:rPr kumimoji="1" lang="en-US" altLang="ja-JP" sz="2400" dirty="0">
                <a:latin typeface="+mn-ea"/>
              </a:rPr>
              <a:t>23</a:t>
            </a:r>
            <a:r>
              <a:rPr lang="ja-JP" altLang="en-US" sz="2400" dirty="0">
                <a:latin typeface="+mn-ea"/>
              </a:rPr>
              <a:t>日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祝</a:t>
            </a:r>
            <a:r>
              <a:rPr lang="en-US" altLang="ja-JP" sz="2400" dirty="0">
                <a:latin typeface="+mn-ea"/>
              </a:rPr>
              <a:t>)</a:t>
            </a:r>
            <a:r>
              <a:rPr lang="ja-JP" altLang="en-US" sz="2400" dirty="0">
                <a:latin typeface="+mn-ea"/>
              </a:rPr>
              <a:t>・</a:t>
            </a:r>
            <a:r>
              <a:rPr lang="en-US" altLang="ja-JP" sz="2400" dirty="0">
                <a:latin typeface="+mn-ea"/>
              </a:rPr>
              <a:t>24</a:t>
            </a:r>
            <a:r>
              <a:rPr lang="ja-JP" altLang="en-US" sz="2400" dirty="0">
                <a:latin typeface="+mn-ea"/>
              </a:rPr>
              <a:t>日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土</a:t>
            </a:r>
            <a:r>
              <a:rPr lang="en-US" altLang="ja-JP" sz="2400" dirty="0">
                <a:latin typeface="+mn-ea"/>
              </a:rPr>
              <a:t>)</a:t>
            </a:r>
          </a:p>
          <a:p>
            <a:r>
              <a:rPr kumimoji="1" lang="ja-JP" altLang="en-US" sz="2400" dirty="0">
                <a:latin typeface="+mn-ea"/>
              </a:rPr>
              <a:t>　　　　　　  </a:t>
            </a:r>
            <a:r>
              <a:rPr kumimoji="1" lang="en-US" altLang="ja-JP" sz="2400" dirty="0">
                <a:latin typeface="+mn-ea"/>
              </a:rPr>
              <a:t>3</a:t>
            </a:r>
            <a:r>
              <a:rPr kumimoji="1" lang="ja-JP" altLang="en-US" sz="2400" dirty="0">
                <a:latin typeface="+mn-ea"/>
              </a:rPr>
              <a:t>月</a:t>
            </a:r>
            <a:r>
              <a:rPr kumimoji="1" lang="en-US" altLang="ja-JP" sz="2400" dirty="0">
                <a:latin typeface="+mn-ea"/>
              </a:rPr>
              <a:t>18</a:t>
            </a:r>
            <a:r>
              <a:rPr kumimoji="1" lang="ja-JP" altLang="en-US" sz="2400" dirty="0">
                <a:latin typeface="+mn-ea"/>
              </a:rPr>
              <a:t>日</a:t>
            </a:r>
            <a:r>
              <a:rPr kumimoji="1" lang="en-US" altLang="ja-JP" sz="2400" dirty="0">
                <a:latin typeface="+mn-ea"/>
              </a:rPr>
              <a:t>(</a:t>
            </a:r>
            <a:r>
              <a:rPr kumimoji="1" lang="ja-JP" altLang="en-US" sz="2400" dirty="0">
                <a:latin typeface="+mn-ea"/>
              </a:rPr>
              <a:t>月</a:t>
            </a:r>
            <a:r>
              <a:rPr kumimoji="1" lang="en-US" altLang="ja-JP" sz="2400" dirty="0">
                <a:latin typeface="+mn-ea"/>
              </a:rPr>
              <a:t>)</a:t>
            </a:r>
            <a:r>
              <a:rPr kumimoji="1" lang="ja-JP" altLang="en-US" sz="2400" dirty="0">
                <a:latin typeface="+mn-ea"/>
              </a:rPr>
              <a:t>・</a:t>
            </a:r>
            <a:r>
              <a:rPr kumimoji="1" lang="en-US" altLang="ja-JP" sz="2400" dirty="0">
                <a:latin typeface="+mn-ea"/>
              </a:rPr>
              <a:t>19</a:t>
            </a:r>
            <a:r>
              <a:rPr kumimoji="1" lang="ja-JP" altLang="en-US" sz="2400" dirty="0">
                <a:latin typeface="+mn-ea"/>
              </a:rPr>
              <a:t>日</a:t>
            </a:r>
            <a:r>
              <a:rPr kumimoji="1" lang="en-US" altLang="ja-JP" sz="2400" dirty="0">
                <a:latin typeface="+mn-ea"/>
              </a:rPr>
              <a:t>(</a:t>
            </a:r>
            <a:r>
              <a:rPr kumimoji="1" lang="ja-JP" altLang="en-US" sz="2400" dirty="0">
                <a:latin typeface="+mn-ea"/>
              </a:rPr>
              <a:t>火</a:t>
            </a:r>
            <a:r>
              <a:rPr kumimoji="1" lang="en-US" altLang="ja-JP" sz="2400" dirty="0">
                <a:latin typeface="+mn-ea"/>
              </a:rPr>
              <a:t>)</a:t>
            </a:r>
            <a:r>
              <a:rPr kumimoji="1" lang="ja-JP" altLang="en-US" sz="2400" dirty="0">
                <a:latin typeface="+mn-ea"/>
              </a:rPr>
              <a:t>・</a:t>
            </a:r>
            <a:r>
              <a:rPr kumimoji="1" lang="en-US" altLang="ja-JP" sz="2400" dirty="0">
                <a:latin typeface="+mn-ea"/>
              </a:rPr>
              <a:t>20</a:t>
            </a:r>
            <a:r>
              <a:rPr kumimoji="1" lang="ja-JP" altLang="en-US" sz="2400" dirty="0">
                <a:latin typeface="+mn-ea"/>
              </a:rPr>
              <a:t>日</a:t>
            </a:r>
            <a:r>
              <a:rPr kumimoji="1" lang="en-US" altLang="ja-JP" sz="2400" dirty="0">
                <a:latin typeface="+mn-ea"/>
              </a:rPr>
              <a:t>(</a:t>
            </a:r>
            <a:r>
              <a:rPr kumimoji="1" lang="ja-JP" altLang="en-US" sz="2400" dirty="0">
                <a:latin typeface="+mn-ea"/>
              </a:rPr>
              <a:t>祝</a:t>
            </a:r>
            <a:r>
              <a:rPr kumimoji="1" lang="en-US" altLang="ja-JP" sz="2400" dirty="0">
                <a:latin typeface="+mn-ea"/>
              </a:rPr>
              <a:t>)</a:t>
            </a:r>
          </a:p>
          <a:p>
            <a:r>
              <a:rPr kumimoji="1" lang="ja-JP" altLang="en-US" sz="2400" dirty="0">
                <a:latin typeface="+mn-ea"/>
              </a:rPr>
              <a:t>時間　</a:t>
            </a:r>
            <a:r>
              <a:rPr kumimoji="1" lang="en-US" altLang="ja-JP" sz="2400" dirty="0">
                <a:latin typeface="+mn-ea"/>
              </a:rPr>
              <a:t>13</a:t>
            </a:r>
            <a:r>
              <a:rPr kumimoji="1" lang="ja-JP" altLang="en-US" sz="2400" dirty="0">
                <a:latin typeface="+mn-ea"/>
              </a:rPr>
              <a:t>時</a:t>
            </a:r>
            <a:r>
              <a:rPr lang="en-US" altLang="ja-JP" sz="2400" dirty="0">
                <a:latin typeface="+mn-ea"/>
              </a:rPr>
              <a:t>0</a:t>
            </a:r>
            <a:r>
              <a:rPr kumimoji="1" lang="en-US" altLang="ja-JP" sz="2400" dirty="0">
                <a:latin typeface="+mn-ea"/>
              </a:rPr>
              <a:t>0</a:t>
            </a:r>
            <a:r>
              <a:rPr kumimoji="1" lang="ja-JP" altLang="en-US" sz="2400" dirty="0">
                <a:latin typeface="+mn-ea"/>
              </a:rPr>
              <a:t>分</a:t>
            </a:r>
            <a:r>
              <a:rPr kumimoji="1" lang="en-US" altLang="ja-JP" sz="2400" dirty="0">
                <a:latin typeface="+mn-ea"/>
              </a:rPr>
              <a:t>〜15</a:t>
            </a:r>
            <a:r>
              <a:rPr kumimoji="1" lang="ja-JP" altLang="en-US" sz="2400" dirty="0">
                <a:latin typeface="+mn-ea"/>
              </a:rPr>
              <a:t>時</a:t>
            </a:r>
            <a:r>
              <a:rPr lang="en-US" altLang="ja-JP" sz="2400" dirty="0">
                <a:latin typeface="+mn-ea"/>
              </a:rPr>
              <a:t>3</a:t>
            </a:r>
            <a:r>
              <a:rPr kumimoji="1" lang="en-US" altLang="ja-JP" sz="2400" dirty="0">
                <a:latin typeface="+mn-ea"/>
              </a:rPr>
              <a:t>0</a:t>
            </a:r>
            <a:r>
              <a:rPr kumimoji="1" lang="ja-JP" altLang="en-US" sz="2400" dirty="0">
                <a:latin typeface="+mn-ea"/>
              </a:rPr>
              <a:t>分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定員　各</a:t>
            </a:r>
            <a:r>
              <a:rPr kumimoji="1" lang="en-US" altLang="ja-JP" sz="2400" dirty="0">
                <a:latin typeface="+mn-ea"/>
              </a:rPr>
              <a:t>12</a:t>
            </a:r>
            <a:r>
              <a:rPr kumimoji="1" lang="ja-JP" altLang="en-US" sz="2400" dirty="0">
                <a:latin typeface="+mn-ea"/>
              </a:rPr>
              <a:t>名</a:t>
            </a:r>
            <a:endParaRPr kumimoji="1"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内容　＊病院の紹介・看護師教育</a:t>
            </a:r>
            <a:endParaRPr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　　　＊院内見学</a:t>
            </a:r>
            <a:endParaRPr kumimoji="1"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　　＊看護師と一緒に病棟看護体験</a:t>
            </a:r>
            <a:endParaRPr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　　　　（</a:t>
            </a:r>
            <a:r>
              <a:rPr kumimoji="1" lang="en-US" altLang="ja-JP" sz="2400" dirty="0">
                <a:latin typeface="+mn-ea"/>
              </a:rPr>
              <a:t>2</a:t>
            </a:r>
            <a:r>
              <a:rPr kumimoji="1" lang="ja-JP" altLang="en-US" sz="2400" dirty="0">
                <a:latin typeface="+mn-ea"/>
              </a:rPr>
              <a:t>か所体験します）</a:t>
            </a:r>
            <a:endParaRPr kumimoji="1"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　　</a:t>
            </a:r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854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53480" y="292463"/>
            <a:ext cx="6520220" cy="78808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2000" b="1" dirty="0">
                <a:latin typeface="+mj-ea"/>
              </a:rPr>
              <a:t>独立行政法人国立病院機構新潟病院</a:t>
            </a:r>
            <a:br>
              <a:rPr lang="en-US" altLang="ja-JP" sz="2000" b="1" dirty="0">
                <a:latin typeface="+mj-ea"/>
              </a:rPr>
            </a:br>
            <a:r>
              <a:rPr lang="ja-JP" altLang="en-US" sz="2000" b="1" dirty="0">
                <a:latin typeface="+mj-ea"/>
              </a:rPr>
              <a:t> インターンシップ・病院見学会申込用紙</a:t>
            </a:r>
            <a:br>
              <a:rPr lang="en-US" altLang="ja-JP" sz="2000" b="1" dirty="0">
                <a:latin typeface="+mj-ea"/>
              </a:rPr>
            </a:br>
            <a:r>
              <a:rPr lang="ja-JP" altLang="en-US" sz="1600" b="1" dirty="0">
                <a:latin typeface="+mj-ea"/>
              </a:rPr>
              <a:t>＊メールまたは封書で申し込みください</a:t>
            </a:r>
            <a:endParaRPr lang="ja-JP" altLang="en-US" sz="16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34597"/>
              </p:ext>
            </p:extLst>
          </p:nvPr>
        </p:nvGraphicFramePr>
        <p:xfrm>
          <a:off x="344058" y="1148729"/>
          <a:ext cx="6866703" cy="93574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4483">
                  <a:extLst>
                    <a:ext uri="{9D8B030D-6E8A-4147-A177-3AD203B41FA5}">
                      <a16:colId xmlns:a16="http://schemas.microsoft.com/office/drawing/2014/main" val="2973472345"/>
                    </a:ext>
                  </a:extLst>
                </a:gridCol>
                <a:gridCol w="4702220">
                  <a:extLst>
                    <a:ext uri="{9D8B030D-6E8A-4147-A177-3AD203B41FA5}">
                      <a16:colId xmlns:a16="http://schemas.microsoft.com/office/drawing/2014/main" val="2673251248"/>
                    </a:ext>
                  </a:extLst>
                </a:gridCol>
              </a:tblGrid>
              <a:tr h="321072"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</a:rPr>
                        <a:t>ふりがな</a:t>
                      </a:r>
                      <a:endParaRPr kumimoji="1" lang="ja-JP" alt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925595600"/>
                  </a:ext>
                </a:extLst>
              </a:tr>
              <a:tr h="544909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氏名</a:t>
                      </a:r>
                    </a:p>
                  </a:txBody>
                  <a:tcPr marL="100796" marR="100796" marT="50398" marB="50398"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311263259"/>
                  </a:ext>
                </a:extLst>
              </a:tr>
              <a:tr h="544909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生年月日</a:t>
                      </a:r>
                    </a:p>
                  </a:txBody>
                  <a:tcPr marL="100796" marR="100796" marT="50398" marB="50398"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146509092"/>
                  </a:ext>
                </a:extLst>
              </a:tr>
              <a:tr h="544909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年齢</a:t>
                      </a:r>
                    </a:p>
                  </a:txBody>
                  <a:tcPr marL="100796" marR="100796" marT="50398" marB="50398"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139103537"/>
                  </a:ext>
                </a:extLst>
              </a:tr>
              <a:tr h="544909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学校名（勤務病院名）</a:t>
                      </a:r>
                    </a:p>
                  </a:txBody>
                  <a:tcPr marL="100796" marR="100796" marT="50398" marB="50398"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296750508"/>
                  </a:ext>
                </a:extLst>
              </a:tr>
              <a:tr h="544909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学年（勤務経験年数）</a:t>
                      </a:r>
                    </a:p>
                  </a:txBody>
                  <a:tcPr marL="100796" marR="100796" marT="50398" marB="50398"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289982804"/>
                  </a:ext>
                </a:extLst>
              </a:tr>
              <a:tr h="544909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住所</a:t>
                      </a:r>
                    </a:p>
                  </a:txBody>
                  <a:tcPr marL="100796" marR="100796" marT="50398" marB="50398"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857925282"/>
                  </a:ext>
                </a:extLst>
              </a:tr>
              <a:tr h="762679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連絡先　</a:t>
                      </a:r>
                      <a:r>
                        <a:rPr kumimoji="1" lang="en-US" altLang="ja-JP" sz="1500" dirty="0"/>
                        <a:t>TEL</a:t>
                      </a:r>
                    </a:p>
                    <a:p>
                      <a:r>
                        <a:rPr kumimoji="1" lang="ja-JP" altLang="en-US" sz="1500" dirty="0"/>
                        <a:t>　　　　</a:t>
                      </a:r>
                      <a:r>
                        <a:rPr kumimoji="1" lang="en-US" altLang="ja-JP" sz="1500" dirty="0"/>
                        <a:t>E-mail</a:t>
                      </a:r>
                      <a:r>
                        <a:rPr kumimoji="1" lang="ja-JP" altLang="en-US" sz="1500" dirty="0"/>
                        <a:t>　</a:t>
                      </a:r>
                    </a:p>
                  </a:txBody>
                  <a:tcPr marL="100796" marR="100796" marT="50398" marB="50398"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797780375"/>
                  </a:ext>
                </a:extLst>
              </a:tr>
              <a:tr h="1212364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希望日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〇をつけてください</a:t>
                      </a:r>
                    </a:p>
                  </a:txBody>
                  <a:tcPr marL="100796" marR="100796" marT="50398" marB="5039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　　</a:t>
                      </a:r>
                      <a:endParaRPr kumimoji="1" lang="en-US" altLang="ja-JP" sz="1500" dirty="0"/>
                    </a:p>
                    <a:p>
                      <a:r>
                        <a:rPr kumimoji="1" lang="en-US" altLang="ja-JP" sz="1500" dirty="0"/>
                        <a:t>2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23</a:t>
                      </a:r>
                      <a:r>
                        <a:rPr kumimoji="1" lang="ja-JP" altLang="en-US" sz="1500" dirty="0"/>
                        <a:t>日</a:t>
                      </a:r>
                      <a:r>
                        <a:rPr kumimoji="1" lang="en-US" altLang="ja-JP" sz="1500" dirty="0"/>
                        <a:t>(</a:t>
                      </a:r>
                      <a:r>
                        <a:rPr kumimoji="1" lang="ja-JP" altLang="en-US" sz="1500" dirty="0"/>
                        <a:t>祝</a:t>
                      </a:r>
                      <a:r>
                        <a:rPr kumimoji="1" lang="en-US" altLang="ja-JP" sz="1500" dirty="0"/>
                        <a:t>)</a:t>
                      </a:r>
                      <a:r>
                        <a:rPr kumimoji="1" lang="ja-JP" altLang="en-US" sz="1500" dirty="0"/>
                        <a:t>　　</a:t>
                      </a:r>
                      <a:r>
                        <a:rPr kumimoji="1" lang="en-US" altLang="ja-JP" sz="1500" dirty="0"/>
                        <a:t>2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24</a:t>
                      </a:r>
                      <a:r>
                        <a:rPr kumimoji="1" lang="ja-JP" altLang="en-US" sz="1500" dirty="0"/>
                        <a:t>日</a:t>
                      </a:r>
                      <a:r>
                        <a:rPr kumimoji="1" lang="en-US" altLang="ja-JP" sz="1500" dirty="0"/>
                        <a:t>(</a:t>
                      </a:r>
                      <a:r>
                        <a:rPr kumimoji="1" lang="ja-JP" altLang="en-US" sz="1500" dirty="0"/>
                        <a:t>土</a:t>
                      </a:r>
                      <a:r>
                        <a:rPr kumimoji="1" lang="en-US" altLang="ja-JP" sz="1500" dirty="0"/>
                        <a:t>)</a:t>
                      </a:r>
                      <a:r>
                        <a:rPr kumimoji="1" lang="ja-JP" altLang="en-US" sz="1500" dirty="0"/>
                        <a:t>　</a:t>
                      </a:r>
                      <a:endParaRPr kumimoji="1" lang="en-US" altLang="ja-JP" sz="1500" dirty="0"/>
                    </a:p>
                    <a:p>
                      <a:endParaRPr kumimoji="1" lang="en-US" altLang="ja-JP" sz="1500" dirty="0"/>
                    </a:p>
                    <a:p>
                      <a:r>
                        <a:rPr kumimoji="1" lang="en-US" altLang="ja-JP" sz="1500" dirty="0"/>
                        <a:t>3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18</a:t>
                      </a:r>
                      <a:r>
                        <a:rPr kumimoji="1" lang="ja-JP" altLang="en-US" sz="1500" dirty="0"/>
                        <a:t>日</a:t>
                      </a:r>
                      <a:r>
                        <a:rPr kumimoji="1" lang="en-US" altLang="ja-JP" sz="1500" dirty="0"/>
                        <a:t>(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)</a:t>
                      </a:r>
                      <a:r>
                        <a:rPr kumimoji="1" lang="ja-JP" altLang="en-US" sz="1500" dirty="0"/>
                        <a:t>　　</a:t>
                      </a:r>
                      <a:r>
                        <a:rPr kumimoji="1" lang="en-US" altLang="ja-JP" sz="1500" dirty="0"/>
                        <a:t>3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19</a:t>
                      </a:r>
                      <a:r>
                        <a:rPr kumimoji="1" lang="ja-JP" altLang="en-US" sz="1500" dirty="0"/>
                        <a:t>日</a:t>
                      </a:r>
                      <a:r>
                        <a:rPr kumimoji="1" lang="en-US" altLang="ja-JP" sz="1500" dirty="0"/>
                        <a:t>(</a:t>
                      </a:r>
                      <a:r>
                        <a:rPr kumimoji="1" lang="ja-JP" altLang="en-US" sz="1500" dirty="0"/>
                        <a:t>火</a:t>
                      </a:r>
                      <a:r>
                        <a:rPr kumimoji="1" lang="en-US" altLang="ja-JP" sz="1500" dirty="0"/>
                        <a:t>)</a:t>
                      </a:r>
                      <a:r>
                        <a:rPr kumimoji="1" lang="ja-JP" altLang="en-US" sz="1500" dirty="0"/>
                        <a:t>　　</a:t>
                      </a:r>
                      <a:r>
                        <a:rPr kumimoji="1" lang="en-US" altLang="ja-JP" sz="1500" dirty="0"/>
                        <a:t>3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20</a:t>
                      </a:r>
                      <a:r>
                        <a:rPr kumimoji="1" lang="ja-JP" altLang="en-US" sz="1500" dirty="0"/>
                        <a:t>日</a:t>
                      </a:r>
                      <a:r>
                        <a:rPr kumimoji="1" lang="en-US" altLang="ja-JP" sz="1500" dirty="0"/>
                        <a:t>(</a:t>
                      </a:r>
                      <a:r>
                        <a:rPr kumimoji="1" lang="ja-JP" altLang="en-US" sz="1500" dirty="0"/>
                        <a:t>祝</a:t>
                      </a:r>
                      <a:r>
                        <a:rPr kumimoji="1" lang="en-US" altLang="ja-JP" sz="1500" dirty="0"/>
                        <a:t>)</a:t>
                      </a:r>
                      <a:r>
                        <a:rPr kumimoji="1" lang="ja-JP" altLang="en-US" sz="1500" dirty="0"/>
                        <a:t>　</a:t>
                      </a:r>
                      <a:endParaRPr kumimoji="1" lang="en-US" altLang="ja-JP" sz="1500" dirty="0"/>
                    </a:p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643271286"/>
                  </a:ext>
                </a:extLst>
              </a:tr>
              <a:tr h="696146">
                <a:tc rowSpan="5">
                  <a:txBody>
                    <a:bodyPr/>
                    <a:lstStyle/>
                    <a:p>
                      <a:endParaRPr kumimoji="1" lang="en-US" altLang="ja-JP" sz="1500" dirty="0"/>
                    </a:p>
                    <a:p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インターンシップを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希望する病棟２か所に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〇をつけてください</a:t>
                      </a:r>
                      <a:endParaRPr kumimoji="1" lang="en-US" altLang="ja-JP" sz="1500" dirty="0"/>
                    </a:p>
                    <a:p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＊希望が重なった場合は、ご希望に添えない場合があります</a:t>
                      </a:r>
                      <a:endParaRPr kumimoji="1" lang="en-US" altLang="ja-JP" sz="1500" dirty="0"/>
                    </a:p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500" dirty="0"/>
                    </a:p>
                    <a:p>
                      <a:pPr algn="l"/>
                      <a:r>
                        <a:rPr kumimoji="1" lang="ja-JP" altLang="en-US" sz="1500" dirty="0"/>
                        <a:t>（　　　）内科・脳神経内科・小児科・外科混合</a:t>
                      </a:r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732696988"/>
                  </a:ext>
                </a:extLst>
              </a:tr>
              <a:tr h="76671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）脳神経内科</a:t>
                      </a:r>
                      <a:endParaRPr kumimoji="1" lang="en-US" altLang="ja-JP" sz="1500" dirty="0"/>
                    </a:p>
                    <a:p>
                      <a:pPr algn="l"/>
                      <a:endParaRPr kumimoji="1" lang="ja-JP" altLang="en-US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4151507141"/>
                  </a:ext>
                </a:extLst>
              </a:tr>
              <a:tr h="76671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）重症心身障碍者</a:t>
                      </a:r>
                      <a:endParaRPr kumimoji="1" lang="en-US" altLang="zh-CN" sz="1500" dirty="0"/>
                    </a:p>
                    <a:p>
                      <a:pPr algn="l"/>
                      <a:endParaRPr kumimoji="1" lang="ja-JP" altLang="en-US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194522437"/>
                  </a:ext>
                </a:extLst>
              </a:tr>
              <a:tr h="76671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）筋ジストロフィー</a:t>
                      </a:r>
                    </a:p>
                    <a:p>
                      <a:pPr algn="l"/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969111604"/>
                  </a:ext>
                </a:extLst>
              </a:tr>
              <a:tr h="69614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500" dirty="0"/>
                    </a:p>
                    <a:p>
                      <a:pPr algn="l"/>
                      <a:r>
                        <a:rPr kumimoji="1" lang="ja-JP" altLang="en-US" sz="1500" dirty="0"/>
                        <a:t>（　　　）どこでもよい</a:t>
                      </a:r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017852951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4035ECC5-B03F-4542-91C6-E6CA55F445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640" y="100138"/>
            <a:ext cx="1074121" cy="141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040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7508b97d032fd51b7fbb423eabc995aa1f5b"/>
</p:tagLst>
</file>

<file path=ppt/theme/theme1.xml><?xml version="1.0" encoding="utf-8"?>
<a:theme xmlns:a="http://schemas.openxmlformats.org/drawingml/2006/main" name="Office テーマ">
  <a:themeElements>
    <a:clrScheme name="hiroyuqui">
      <a:dk1>
        <a:srgbClr val="202020"/>
      </a:dk1>
      <a:lt1>
        <a:srgbClr val="FFFFFF"/>
      </a:lt1>
      <a:dk2>
        <a:srgbClr val="44546A"/>
      </a:dk2>
      <a:lt2>
        <a:srgbClr val="E7E6E6"/>
      </a:lt2>
      <a:accent1>
        <a:srgbClr val="81D8D0"/>
      </a:accent1>
      <a:accent2>
        <a:srgbClr val="CC0014"/>
      </a:accent2>
      <a:accent3>
        <a:srgbClr val="A5A5A5"/>
      </a:accent3>
      <a:accent4>
        <a:srgbClr val="D9D082"/>
      </a:accent4>
      <a:accent5>
        <a:srgbClr val="82B6D9"/>
      </a:accent5>
      <a:accent6>
        <a:srgbClr val="8BD982"/>
      </a:accent6>
      <a:hlink>
        <a:srgbClr val="0563C1"/>
      </a:hlink>
      <a:folHlink>
        <a:srgbClr val="954F72"/>
      </a:folHlink>
    </a:clrScheme>
    <a:fontScheme name="スタイリッシュ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2978</TotalTime>
  <Words>342</Words>
  <Application>Microsoft Office PowerPoint</Application>
  <PresentationFormat>ユーザー設定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メイリオ</vt:lpstr>
      <vt:lpstr>Arial</vt:lpstr>
      <vt:lpstr>Segoe UI</vt:lpstr>
      <vt:lpstr>Office テーマ</vt:lpstr>
      <vt:lpstr>PowerPoint プレゼンテーション</vt:lpstr>
      <vt:lpstr>独立行政法人国立病院機構新潟病院  インターンシップ・病院見学会申込用紙 ＊メールまたは封書で申し込みください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hiroyuki Kawai</dc:creator>
  <cp:lastModifiedBy>佐藤　和義／Sato,Kazuyoshi</cp:lastModifiedBy>
  <cp:revision>194</cp:revision>
  <cp:lastPrinted>2023-12-13T23:05:19Z</cp:lastPrinted>
  <dcterms:created xsi:type="dcterms:W3CDTF">2014-11-05T03:30:46Z</dcterms:created>
  <dcterms:modified xsi:type="dcterms:W3CDTF">2023-12-13T23:05:36Z</dcterms:modified>
</cp:coreProperties>
</file>