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3" r:id="rId3"/>
    <p:sldId id="269" r:id="rId4"/>
    <p:sldId id="267" r:id="rId5"/>
  </p:sldIdLst>
  <p:sldSz cx="7559675" cy="10691813"/>
  <p:notesSz cx="6797675" cy="9926638"/>
  <p:custDataLst>
    <p:tags r:id="rId6"/>
  </p:custDataLst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orient="horz" pos="147" userDrawn="1">
          <p15:clr>
            <a:srgbClr val="A4A3A4"/>
          </p15:clr>
        </p15:guide>
        <p15:guide id="4" orient="horz" pos="6599" userDrawn="1">
          <p15:clr>
            <a:srgbClr val="A4A3A4"/>
          </p15:clr>
        </p15:guide>
        <p15:guide id="5" pos="158" userDrawn="1">
          <p15:clr>
            <a:srgbClr val="A4A3A4"/>
          </p15:clr>
        </p15:guide>
        <p15:guide id="6" pos="46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3300"/>
    <a:srgbClr val="E2931E"/>
    <a:srgbClr val="D09E00"/>
    <a:srgbClr val="E50000"/>
    <a:srgbClr val="81D8D0"/>
    <a:srgbClr val="CC0000"/>
    <a:srgbClr val="EA3049"/>
    <a:srgbClr val="395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2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346" y="90"/>
      </p:cViewPr>
      <p:guideLst>
        <p:guide orient="horz" pos="3368"/>
        <p:guide pos="2381"/>
        <p:guide orient="horz" pos="147"/>
        <p:guide orient="horz" pos="6599"/>
        <p:guide pos="158"/>
        <p:guide pos="46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チラシテンプレ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図プレースホルダー 2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7559675" cy="534511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画像の挿入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250825" y="641350"/>
            <a:ext cx="7058025" cy="17113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800" b="1">
                <a:solidFill>
                  <a:schemeClr val="bg1"/>
                </a:solidFill>
                <a:effectLst>
                  <a:glow rad="101600">
                    <a:schemeClr val="tx2">
                      <a:alpha val="60000"/>
                    </a:schemeClr>
                  </a:glow>
                </a:effectLst>
              </a:defRPr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キャッチフレーズ</a:t>
            </a:r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250825" y="4797793"/>
            <a:ext cx="7058025" cy="10946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600" b="1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タイトル</a:t>
            </a:r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50825" y="5892433"/>
            <a:ext cx="7058025" cy="69886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概要コピー</a:t>
            </a:r>
          </a:p>
        </p:txBody>
      </p:sp>
      <p:sp>
        <p:nvSpPr>
          <p:cNvPr id="30" name="テキスト プレースホルダー 2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50825" y="6657777"/>
            <a:ext cx="7058025" cy="113245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特長・必要事項</a:t>
            </a:r>
          </a:p>
        </p:txBody>
      </p:sp>
      <p:sp>
        <p:nvSpPr>
          <p:cNvPr id="31" name="図プレースホルダー 2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250825" y="7856709"/>
            <a:ext cx="2587909" cy="26017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画像の挿入</a:t>
            </a:r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933700" y="7856708"/>
            <a:ext cx="4375150" cy="260174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内容・申込・問い合わせ先など</a:t>
            </a:r>
          </a:p>
        </p:txBody>
      </p:sp>
    </p:spTree>
    <p:extLst>
      <p:ext uri="{BB962C8B-B14F-4D97-AF65-F5344CB8AC3E}">
        <p14:creationId xmlns:p14="http://schemas.microsoft.com/office/powerpoint/2010/main" val="1043495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  <p15:guide id="3" orient="horz" pos="147" userDrawn="1">
          <p15:clr>
            <a:srgbClr val="FBAE40"/>
          </p15:clr>
        </p15:guide>
        <p15:guide id="4" orient="horz" pos="6588" userDrawn="1">
          <p15:clr>
            <a:srgbClr val="FBAE40"/>
          </p15:clr>
        </p15:guide>
        <p15:guide id="5" pos="158" userDrawn="1">
          <p15:clr>
            <a:srgbClr val="FBAE40"/>
          </p15:clr>
        </p15:guide>
        <p15:guide id="6" pos="460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4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25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80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1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41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69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1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56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6541-CEA9-4AE5-A96B-BD47ECC165B0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7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401513" y="664268"/>
            <a:ext cx="7058025" cy="1137158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独立行政法人国立病院機構新潟病院</a:t>
            </a:r>
            <a:br>
              <a:rPr lang="en-US" altLang="ja-JP" sz="32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　　　　　病院見学会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  <a:effectLst>
                <a:glow rad="101600">
                  <a:schemeClr val="tx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616960" y="9007170"/>
            <a:ext cx="3801006" cy="1409579"/>
          </a:xfrm>
          <a:prstGeom prst="roundRect">
            <a:avLst/>
          </a:prstGeom>
          <a:noFill/>
          <a:ln cmpd="dbl">
            <a:solidFill>
              <a:srgbClr val="9933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en-US" altLang="ja-JP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お問い合わせ</a:t>
            </a:r>
            <a:r>
              <a:rPr kumimoji="1"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独立行政法人国立病院機構新潟病院</a:t>
            </a:r>
            <a:endParaRPr kumimoji="1"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副看護部長　佐藤　由美子</a:t>
            </a:r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〒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945-8585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新潟県柏崎市赤坂町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番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52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号</a:t>
            </a:r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0257-22-2126</a:t>
            </a: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E-mail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sato.yumiko.tj@mail.hosp.go.jp</a:t>
            </a:r>
          </a:p>
          <a:p>
            <a:endParaRPr lang="en-US" altLang="ja-JP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901911" y="5635341"/>
          <a:ext cx="5755851" cy="2223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9409">
                  <a:extLst>
                    <a:ext uri="{9D8B030D-6E8A-4147-A177-3AD203B41FA5}">
                      <a16:colId xmlns:a16="http://schemas.microsoft.com/office/drawing/2014/main" val="1549783283"/>
                    </a:ext>
                  </a:extLst>
                </a:gridCol>
                <a:gridCol w="3216442">
                  <a:extLst>
                    <a:ext uri="{9D8B030D-6E8A-4147-A177-3AD203B41FA5}">
                      <a16:colId xmlns:a16="http://schemas.microsoft.com/office/drawing/2014/main" val="1980848128"/>
                    </a:ext>
                  </a:extLst>
                </a:gridCol>
              </a:tblGrid>
              <a:tr h="343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時間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内容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221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13:10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受付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39127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13:10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病院概要・院内教育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49395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13:40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院内見学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467298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14:40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14:55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質疑応答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473917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終了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23044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01513" y="4880428"/>
            <a:ext cx="5450647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≪スケジュール≫</a:t>
            </a:r>
            <a:endParaRPr lang="en-US" altLang="ja-JP" b="1" dirty="0"/>
          </a:p>
          <a:p>
            <a:r>
              <a:rPr lang="en-US" altLang="ja-JP" b="1" dirty="0"/>
              <a:t>   12:50</a:t>
            </a:r>
            <a:r>
              <a:rPr lang="ja-JP" altLang="en-US" b="1" dirty="0"/>
              <a:t>　旧正面玄関にお集まりください</a:t>
            </a:r>
            <a:endParaRPr kumimoji="1" lang="en-US" altLang="ja-JP" b="1" dirty="0"/>
          </a:p>
          <a:p>
            <a:r>
              <a:rPr lang="en-US" altLang="ja-JP" b="1" dirty="0"/>
              <a:t>      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18169" y="8205327"/>
            <a:ext cx="66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＊持ち物等詳細は、申し込み後にお伝えします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92" y="2707025"/>
            <a:ext cx="1965974" cy="258857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5679" y="1708347"/>
            <a:ext cx="72896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日時　</a:t>
            </a:r>
            <a:r>
              <a:rPr lang="en-US" altLang="ja-JP" sz="2400" dirty="0">
                <a:latin typeface="+mn-ea"/>
              </a:rPr>
              <a:t>2024</a:t>
            </a:r>
            <a:r>
              <a:rPr kumimoji="1" lang="ja-JP" altLang="en-US" sz="2400" dirty="0">
                <a:latin typeface="+mn-ea"/>
              </a:rPr>
              <a:t>年</a:t>
            </a:r>
            <a:r>
              <a:rPr lang="en-US" altLang="ja-JP" sz="2400" dirty="0">
                <a:latin typeface="+mn-ea"/>
              </a:rPr>
              <a:t>5</a:t>
            </a:r>
            <a:r>
              <a:rPr kumimoji="1" lang="ja-JP" altLang="en-US" sz="2400" dirty="0">
                <a:latin typeface="+mn-ea"/>
              </a:rPr>
              <a:t>月</a:t>
            </a:r>
            <a:r>
              <a:rPr lang="en-US" altLang="ja-JP" sz="2400" dirty="0">
                <a:latin typeface="+mn-ea"/>
              </a:rPr>
              <a:t>25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土</a:t>
            </a:r>
            <a:r>
              <a:rPr lang="en-US" altLang="ja-JP" sz="2400" dirty="0">
                <a:latin typeface="+mn-ea"/>
              </a:rPr>
              <a:t>)</a:t>
            </a:r>
          </a:p>
          <a:p>
            <a:r>
              <a:rPr lang="ja-JP" altLang="en-US" sz="2400" dirty="0">
                <a:latin typeface="+mn-ea"/>
              </a:rPr>
              <a:t>　　　　　　 ６月</a:t>
            </a:r>
            <a:r>
              <a:rPr lang="en-US" altLang="ja-JP" sz="2400" dirty="0">
                <a:latin typeface="+mn-ea"/>
              </a:rPr>
              <a:t>8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土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　</a:t>
            </a:r>
            <a:r>
              <a:rPr lang="en-US" altLang="ja-JP" sz="2400" dirty="0">
                <a:latin typeface="+mn-ea"/>
              </a:rPr>
              <a:t>6</a:t>
            </a:r>
            <a:r>
              <a:rPr lang="ja-JP" altLang="en-US" sz="2400" dirty="0">
                <a:latin typeface="+mn-ea"/>
              </a:rPr>
              <a:t>月</a:t>
            </a:r>
            <a:r>
              <a:rPr lang="en-US" altLang="ja-JP" sz="2400" dirty="0">
                <a:latin typeface="+mn-ea"/>
              </a:rPr>
              <a:t>22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土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　</a:t>
            </a:r>
            <a:endParaRPr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　　　 ７月６日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土</a:t>
            </a:r>
            <a:r>
              <a:rPr lang="en-US" altLang="ja-JP" sz="2400" dirty="0">
                <a:latin typeface="+mn-ea"/>
              </a:rPr>
              <a:t>)  </a:t>
            </a:r>
            <a:r>
              <a:rPr lang="ja-JP" altLang="en-US" sz="2400" dirty="0">
                <a:latin typeface="+mn-ea"/>
              </a:rPr>
              <a:t>７月</a:t>
            </a:r>
            <a:r>
              <a:rPr lang="en-US" altLang="ja-JP" sz="2400" dirty="0">
                <a:latin typeface="+mn-ea"/>
              </a:rPr>
              <a:t>20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土</a:t>
            </a:r>
            <a:r>
              <a:rPr lang="en-US" altLang="ja-JP" sz="2400" dirty="0">
                <a:latin typeface="+mn-ea"/>
              </a:rPr>
              <a:t>)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時間　</a:t>
            </a:r>
            <a:r>
              <a:rPr kumimoji="1" lang="en-US" altLang="ja-JP" sz="2400" dirty="0">
                <a:latin typeface="+mn-ea"/>
              </a:rPr>
              <a:t>13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lang="en-US" altLang="ja-JP" sz="2400" dirty="0">
                <a:latin typeface="+mn-ea"/>
              </a:rPr>
              <a:t>00</a:t>
            </a:r>
            <a:r>
              <a:rPr kumimoji="1" lang="ja-JP" altLang="en-US" sz="2400" dirty="0">
                <a:latin typeface="+mn-ea"/>
              </a:rPr>
              <a:t>分</a:t>
            </a:r>
            <a:r>
              <a:rPr kumimoji="1" lang="en-US" altLang="ja-JP" sz="2400" dirty="0">
                <a:latin typeface="+mn-ea"/>
              </a:rPr>
              <a:t>〜15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lang="en-US" altLang="ja-JP" sz="2400" dirty="0">
                <a:latin typeface="+mn-ea"/>
              </a:rPr>
              <a:t>00</a:t>
            </a:r>
            <a:r>
              <a:rPr kumimoji="1" lang="ja-JP" altLang="en-US" sz="2400" dirty="0">
                <a:latin typeface="+mn-ea"/>
              </a:rPr>
              <a:t>分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定員　各</a:t>
            </a:r>
            <a:r>
              <a:rPr kumimoji="1" lang="en-US" altLang="ja-JP" sz="2400" dirty="0">
                <a:latin typeface="+mn-ea"/>
              </a:rPr>
              <a:t>12</a:t>
            </a:r>
            <a:r>
              <a:rPr kumimoji="1" lang="ja-JP" altLang="en-US" sz="2400" dirty="0">
                <a:latin typeface="+mn-ea"/>
              </a:rPr>
              <a:t>名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内容　＊病院の紹介・看護師教育</a:t>
            </a:r>
            <a:endParaRPr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　　　＊院内見学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＊質疑応答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</a:t>
            </a:r>
            <a:endParaRPr kumimoji="1" lang="en-US" altLang="ja-JP" sz="2400" dirty="0">
              <a:latin typeface="+mn-ea"/>
            </a:endParaRPr>
          </a:p>
          <a:p>
            <a:r>
              <a:rPr kumimoji="1" lang="en-US" altLang="ja-JP" sz="2400" dirty="0">
                <a:latin typeface="+mn-ea"/>
              </a:rPr>
              <a:t>   </a:t>
            </a:r>
          </a:p>
          <a:p>
            <a:endParaRPr lang="en-US" altLang="ja-JP" sz="2400" dirty="0">
              <a:latin typeface="+mn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C93C63D-D390-0B70-1638-A8BC3AEE6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035" y="9245599"/>
            <a:ext cx="929341" cy="929341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F98D89-01A0-6810-8ACA-49B2F842B763}"/>
              </a:ext>
            </a:extLst>
          </p:cNvPr>
          <p:cNvSpPr/>
          <p:nvPr/>
        </p:nvSpPr>
        <p:spPr>
          <a:xfrm>
            <a:off x="401513" y="8752709"/>
            <a:ext cx="1722313" cy="542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u="sng" dirty="0"/>
              <a:t>ホームページ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4EE26E-3432-8741-78C5-633B0D255D75}"/>
              </a:ext>
            </a:extLst>
          </p:cNvPr>
          <p:cNvSpPr/>
          <p:nvPr/>
        </p:nvSpPr>
        <p:spPr>
          <a:xfrm>
            <a:off x="1857013" y="8738416"/>
            <a:ext cx="1722313" cy="542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u="sng" dirty="0"/>
              <a:t>Google</a:t>
            </a:r>
            <a:r>
              <a:rPr lang="ja-JP" altLang="en-US" sz="1600" u="sng" dirty="0"/>
              <a:t>フォーム</a:t>
            </a:r>
            <a:endParaRPr lang="en-US" altLang="ja-JP" sz="1600" u="sng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A46E7498-5762-FA91-1A7F-6DF126F40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3499" y="9274328"/>
            <a:ext cx="929342" cy="92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17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-19761" y="429655"/>
            <a:ext cx="6520220" cy="78808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000" b="1" dirty="0">
                <a:latin typeface="+mj-ea"/>
              </a:rPr>
              <a:t>独立行政法人国立病院機構新潟病院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2000" b="1" dirty="0">
                <a:latin typeface="+mj-ea"/>
              </a:rPr>
              <a:t> 病院見学会申込用紙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1600" b="1" dirty="0">
                <a:latin typeface="+mj-ea"/>
              </a:rPr>
              <a:t>＊メールまたは</a:t>
            </a:r>
            <a:r>
              <a:rPr lang="en-US" altLang="ja-JP" sz="1600" b="1" dirty="0">
                <a:latin typeface="+mj-ea"/>
              </a:rPr>
              <a:t>Google</a:t>
            </a:r>
            <a:r>
              <a:rPr lang="ja-JP" altLang="en-US" sz="1600" b="1" dirty="0">
                <a:latin typeface="+mj-ea"/>
              </a:rPr>
              <a:t>フォームで申し込みください</a:t>
            </a:r>
            <a:endParaRPr lang="ja-JP" altLang="en-US" sz="16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35925"/>
              </p:ext>
            </p:extLst>
          </p:nvPr>
        </p:nvGraphicFramePr>
        <p:xfrm>
          <a:off x="348914" y="1160262"/>
          <a:ext cx="6520221" cy="93530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4368">
                  <a:extLst>
                    <a:ext uri="{9D8B030D-6E8A-4147-A177-3AD203B41FA5}">
                      <a16:colId xmlns:a16="http://schemas.microsoft.com/office/drawing/2014/main" val="2973472345"/>
                    </a:ext>
                  </a:extLst>
                </a:gridCol>
                <a:gridCol w="4465853">
                  <a:extLst>
                    <a:ext uri="{9D8B030D-6E8A-4147-A177-3AD203B41FA5}">
                      <a16:colId xmlns:a16="http://schemas.microsoft.com/office/drawing/2014/main" val="26732512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ja-JP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595600"/>
                  </a:ext>
                </a:extLst>
              </a:tr>
              <a:tr h="61840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氏名</a:t>
                      </a:r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263259"/>
                  </a:ext>
                </a:extLst>
              </a:tr>
              <a:tr h="61840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生年月日</a:t>
                      </a:r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509092"/>
                  </a:ext>
                </a:extLst>
              </a:tr>
              <a:tr h="61840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年齢</a:t>
                      </a:r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103537"/>
                  </a:ext>
                </a:extLst>
              </a:tr>
              <a:tr h="61840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学校名（勤務病院名）</a:t>
                      </a:r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750508"/>
                  </a:ext>
                </a:extLst>
              </a:tr>
              <a:tr h="61840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学年（勤務経験年数）</a:t>
                      </a:r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982804"/>
                  </a:ext>
                </a:extLst>
              </a:tr>
              <a:tr h="61840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住所</a:t>
                      </a:r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25282"/>
                  </a:ext>
                </a:extLst>
              </a:tr>
              <a:tr h="61840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連絡先　</a:t>
                      </a:r>
                      <a:r>
                        <a:rPr kumimoji="1" lang="en-US" altLang="ja-JP" sz="1500" dirty="0"/>
                        <a:t>TEL</a:t>
                      </a:r>
                    </a:p>
                    <a:p>
                      <a:r>
                        <a:rPr kumimoji="1" lang="ja-JP" altLang="en-US" sz="1500" dirty="0"/>
                        <a:t>　　　　</a:t>
                      </a:r>
                      <a:r>
                        <a:rPr kumimoji="1" lang="en-US" altLang="ja-JP" sz="1500" dirty="0"/>
                        <a:t>E-mail</a:t>
                      </a:r>
                      <a:r>
                        <a:rPr kumimoji="1" lang="ja-JP" altLang="en-US" sz="1500" dirty="0"/>
                        <a:t>　</a:t>
                      </a:r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780375"/>
                  </a:ext>
                </a:extLst>
              </a:tr>
              <a:tr h="989817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希望日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　　</a:t>
                      </a:r>
                      <a:endParaRPr kumimoji="1" lang="en-US" altLang="ja-JP" sz="1500" dirty="0"/>
                    </a:p>
                    <a:p>
                      <a:pPr algn="ctr"/>
                      <a:r>
                        <a:rPr kumimoji="1" lang="ja-JP" altLang="en-US" sz="1500" dirty="0"/>
                        <a:t>　</a:t>
                      </a:r>
                      <a:r>
                        <a:rPr kumimoji="1" lang="en-US" altLang="ja-JP" sz="1500" dirty="0"/>
                        <a:t>5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25</a:t>
                      </a:r>
                      <a:r>
                        <a:rPr kumimoji="1" lang="ja-JP" altLang="en-US" sz="1500" dirty="0"/>
                        <a:t>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土</a:t>
                      </a:r>
                      <a:r>
                        <a:rPr kumimoji="1" lang="en-US" altLang="ja-JP" sz="1500" dirty="0"/>
                        <a:t>)</a:t>
                      </a:r>
                      <a:r>
                        <a:rPr kumimoji="1" lang="ja-JP" altLang="en-US" sz="1500" dirty="0"/>
                        <a:t>　</a:t>
                      </a:r>
                      <a:endParaRPr kumimoji="1" lang="en-US" altLang="ja-JP" sz="1500" dirty="0"/>
                    </a:p>
                    <a:p>
                      <a:pPr algn="ctr"/>
                      <a:r>
                        <a:rPr kumimoji="1" lang="en-US" altLang="ja-JP" sz="1500" dirty="0"/>
                        <a:t>6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8</a:t>
                      </a:r>
                      <a:r>
                        <a:rPr kumimoji="1" lang="ja-JP" altLang="en-US" sz="1500" dirty="0"/>
                        <a:t>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土</a:t>
                      </a:r>
                      <a:r>
                        <a:rPr kumimoji="1" lang="en-US" altLang="ja-JP" sz="1500" dirty="0"/>
                        <a:t>)</a:t>
                      </a:r>
                      <a:r>
                        <a:rPr kumimoji="1" lang="ja-JP" altLang="en-US" sz="1500" dirty="0"/>
                        <a:t>　</a:t>
                      </a:r>
                      <a:r>
                        <a:rPr kumimoji="1" lang="en-US" altLang="ja-JP" sz="1500" dirty="0"/>
                        <a:t>6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22</a:t>
                      </a:r>
                      <a:r>
                        <a:rPr kumimoji="1" lang="ja-JP" altLang="en-US" sz="1500" dirty="0"/>
                        <a:t>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土）</a:t>
                      </a:r>
                      <a:endParaRPr kumimoji="1" lang="en-US" altLang="ja-JP" sz="1500" dirty="0"/>
                    </a:p>
                    <a:p>
                      <a:pPr algn="ctr"/>
                      <a:r>
                        <a:rPr kumimoji="1" lang="ja-JP" altLang="en-US" sz="1500" dirty="0"/>
                        <a:t>　７月６日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土</a:t>
                      </a:r>
                      <a:r>
                        <a:rPr kumimoji="1" lang="en-US" altLang="ja-JP" sz="1500" dirty="0"/>
                        <a:t>)</a:t>
                      </a:r>
                      <a:r>
                        <a:rPr kumimoji="1" lang="ja-JP" altLang="en-US" sz="1500" dirty="0"/>
                        <a:t>　７月</a:t>
                      </a:r>
                      <a:r>
                        <a:rPr kumimoji="1" lang="en-US" altLang="ja-JP" sz="1500" dirty="0"/>
                        <a:t>20</a:t>
                      </a:r>
                      <a:r>
                        <a:rPr kumimoji="1" lang="ja-JP" altLang="en-US" sz="1500" dirty="0"/>
                        <a:t>日</a:t>
                      </a:r>
                      <a:r>
                        <a:rPr kumimoji="1" lang="en-US" altLang="ja-JP" sz="1500" dirty="0"/>
                        <a:t>(</a:t>
                      </a:r>
                      <a:r>
                        <a:rPr kumimoji="1" lang="ja-JP" altLang="en-US" sz="1500" dirty="0"/>
                        <a:t>土）</a:t>
                      </a:r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271286"/>
                  </a:ext>
                </a:extLst>
              </a:tr>
              <a:tr h="701423">
                <a:tc rowSpan="5">
                  <a:txBody>
                    <a:bodyPr/>
                    <a:lstStyle/>
                    <a:p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院内見学を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希望する病棟２か所に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＊希望が重なった場合は、ご希望に添えない場合があります</a:t>
                      </a:r>
                      <a:endParaRPr kumimoji="1" lang="en-US" altLang="ja-JP" sz="1500" dirty="0"/>
                    </a:p>
                    <a:p>
                      <a:endParaRPr kumimoji="1" lang="ja-JP" altLang="en-US" sz="1500" dirty="0"/>
                    </a:p>
                  </a:txBody>
                  <a:tcPr marL="100796" marR="100796" marT="50398" marB="5039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）内科・脳神経内科・小児科・外科混合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696988"/>
                  </a:ext>
                </a:extLst>
              </a:tr>
              <a:tr h="76693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）脳神経内科</a:t>
                      </a:r>
                      <a:endParaRPr kumimoji="1" lang="en-US" altLang="ja-JP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507141"/>
                  </a:ext>
                </a:extLst>
              </a:tr>
              <a:tr h="76693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）重症心身障碍者</a:t>
                      </a:r>
                      <a:endParaRPr kumimoji="1" lang="en-US" altLang="zh-CN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22437"/>
                  </a:ext>
                </a:extLst>
              </a:tr>
              <a:tr h="76693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）筋ジストロフィー</a:t>
                      </a:r>
                    </a:p>
                    <a:p>
                      <a:pPr algn="l"/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11604"/>
                  </a:ext>
                </a:extLst>
              </a:tr>
              <a:tr h="6184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）どこでもよい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52951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640" y="100138"/>
            <a:ext cx="1074121" cy="141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0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401513" y="664268"/>
            <a:ext cx="7058025" cy="1137158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rgbClr val="993300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独立行政法人国立病院機構新潟病院</a:t>
            </a:r>
            <a:br>
              <a:rPr lang="en-US" altLang="ja-JP" sz="3200" dirty="0">
                <a:solidFill>
                  <a:srgbClr val="993300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ja-JP" altLang="en-US" sz="3200" dirty="0">
                <a:solidFill>
                  <a:srgbClr val="993300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　　　　インターンシップ</a:t>
            </a:r>
            <a:endParaRPr kumimoji="1" lang="ja-JP" altLang="en-US" sz="3200" dirty="0">
              <a:solidFill>
                <a:srgbClr val="993300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1513" y="5084630"/>
            <a:ext cx="5755851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≪スケジュール≫</a:t>
            </a:r>
            <a:endParaRPr kumimoji="1" lang="en-US" altLang="ja-JP" b="1" dirty="0"/>
          </a:p>
          <a:p>
            <a:r>
              <a:rPr lang="ja-JP" altLang="en-US" b="1" dirty="0"/>
              <a:t>　　</a:t>
            </a:r>
            <a:r>
              <a:rPr lang="en-US" altLang="ja-JP" b="1" dirty="0"/>
              <a:t>12:50</a:t>
            </a:r>
            <a:r>
              <a:rPr lang="ja-JP" altLang="en-US" b="1" dirty="0"/>
              <a:t>　旧正面玄関にお集まりください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47913" y="8650456"/>
            <a:ext cx="66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＊持ち物等詳細は、申し込み後にお伝えします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92" y="2707025"/>
            <a:ext cx="1965974" cy="258857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69854" y="1706654"/>
            <a:ext cx="7289684" cy="371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日時　</a:t>
            </a:r>
            <a:r>
              <a:rPr kumimoji="1" lang="en-US" altLang="ja-JP" sz="2400" dirty="0">
                <a:latin typeface="+mn-ea"/>
              </a:rPr>
              <a:t>2024</a:t>
            </a:r>
            <a:r>
              <a:rPr kumimoji="1" lang="ja-JP" altLang="en-US" sz="2400" dirty="0">
                <a:latin typeface="+mn-ea"/>
              </a:rPr>
              <a:t>年</a:t>
            </a:r>
            <a:r>
              <a:rPr kumimoji="1" lang="en-US" altLang="ja-JP" sz="2400" dirty="0">
                <a:latin typeface="+mn-ea"/>
              </a:rPr>
              <a:t>8</a:t>
            </a:r>
            <a:r>
              <a:rPr kumimoji="1" lang="ja-JP" altLang="en-US" sz="2400" dirty="0">
                <a:latin typeface="+mn-ea"/>
              </a:rPr>
              <a:t>月</a:t>
            </a:r>
            <a:r>
              <a:rPr kumimoji="1" lang="en-US" altLang="ja-JP" sz="2400" dirty="0">
                <a:latin typeface="+mn-ea"/>
              </a:rPr>
              <a:t>8</a:t>
            </a:r>
            <a:r>
              <a:rPr lang="ja-JP" altLang="en-US" sz="2400" dirty="0">
                <a:latin typeface="+mn-ea"/>
              </a:rPr>
              <a:t>日（木）  </a:t>
            </a:r>
            <a:r>
              <a:rPr lang="en-US" altLang="ja-JP" sz="2400" dirty="0">
                <a:latin typeface="+mn-ea"/>
              </a:rPr>
              <a:t>9</a:t>
            </a:r>
            <a:r>
              <a:rPr lang="ja-JP" altLang="en-US" sz="2400" dirty="0">
                <a:latin typeface="+mn-ea"/>
              </a:rPr>
              <a:t>日（金）</a:t>
            </a:r>
            <a:endParaRPr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　　　　　　     </a:t>
            </a:r>
            <a:r>
              <a:rPr kumimoji="1" lang="en-US" altLang="ja-JP" sz="2400" dirty="0">
                <a:latin typeface="+mn-ea"/>
              </a:rPr>
              <a:t>27</a:t>
            </a:r>
            <a:r>
              <a:rPr kumimoji="1" lang="ja-JP" altLang="en-US" sz="2400" dirty="0">
                <a:latin typeface="+mn-ea"/>
              </a:rPr>
              <a:t>日（火）</a:t>
            </a:r>
            <a:r>
              <a:rPr kumimoji="1" lang="en-US" altLang="ja-JP" sz="2400" dirty="0">
                <a:latin typeface="+mn-ea"/>
              </a:rPr>
              <a:t>28</a:t>
            </a:r>
            <a:r>
              <a:rPr kumimoji="1" lang="ja-JP" altLang="en-US" sz="2400" dirty="0">
                <a:latin typeface="+mn-ea"/>
              </a:rPr>
              <a:t>日（水）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時間　</a:t>
            </a:r>
            <a:r>
              <a:rPr kumimoji="1" lang="en-US" altLang="ja-JP" sz="2400" dirty="0">
                <a:latin typeface="+mn-ea"/>
              </a:rPr>
              <a:t>13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lang="en-US" altLang="ja-JP" sz="2400" dirty="0">
                <a:latin typeface="+mn-ea"/>
              </a:rPr>
              <a:t>00</a:t>
            </a:r>
            <a:r>
              <a:rPr kumimoji="1" lang="ja-JP" altLang="en-US" sz="2400" dirty="0">
                <a:latin typeface="+mn-ea"/>
              </a:rPr>
              <a:t>分</a:t>
            </a:r>
            <a:r>
              <a:rPr kumimoji="1" lang="en-US" altLang="ja-JP" sz="2400" dirty="0">
                <a:latin typeface="+mn-ea"/>
              </a:rPr>
              <a:t>〜</a:t>
            </a:r>
            <a:r>
              <a:rPr lang="en-US" altLang="ja-JP" sz="2400" dirty="0">
                <a:latin typeface="+mn-ea"/>
              </a:rPr>
              <a:t>15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kumimoji="1" lang="en-US" altLang="ja-JP" sz="2400" dirty="0">
                <a:latin typeface="+mn-ea"/>
              </a:rPr>
              <a:t>00</a:t>
            </a:r>
            <a:r>
              <a:rPr kumimoji="1" lang="ja-JP" altLang="en-US" sz="2400" dirty="0">
                <a:latin typeface="+mn-ea"/>
              </a:rPr>
              <a:t>分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定員　各</a:t>
            </a:r>
            <a:r>
              <a:rPr kumimoji="1" lang="en-US" altLang="ja-JP" sz="2400" dirty="0">
                <a:latin typeface="+mn-ea"/>
              </a:rPr>
              <a:t>12</a:t>
            </a:r>
            <a:r>
              <a:rPr kumimoji="1" lang="ja-JP" altLang="en-US" sz="2400" dirty="0">
                <a:latin typeface="+mn-ea"/>
              </a:rPr>
              <a:t>名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内容　＊病院の紹介・看護師教育</a:t>
            </a:r>
            <a:endParaRPr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　　　＊院内見学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＊看護師と一緒に病棟看護体験</a:t>
            </a:r>
            <a:endParaRPr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　　　　（</a:t>
            </a:r>
            <a:r>
              <a:rPr kumimoji="1" lang="en-US" altLang="ja-JP" sz="2400" dirty="0">
                <a:latin typeface="+mn-ea"/>
              </a:rPr>
              <a:t>2</a:t>
            </a:r>
            <a:r>
              <a:rPr kumimoji="1" lang="ja-JP" altLang="en-US" sz="2400" dirty="0">
                <a:latin typeface="+mn-ea"/>
              </a:rPr>
              <a:t>か所体験します）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＊看護師との座談会</a:t>
            </a:r>
            <a:endParaRPr kumimoji="1" lang="en-US" altLang="ja-JP" sz="2400" dirty="0">
              <a:latin typeface="+mn-ea"/>
            </a:endParaRPr>
          </a:p>
          <a:p>
            <a:endParaRPr kumimoji="1" lang="ja-JP" altLang="en-US" dirty="0">
              <a:latin typeface="+mn-ea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9A9D66C-C733-7F27-2F74-DE7ACD0D3DA7}"/>
              </a:ext>
            </a:extLst>
          </p:cNvPr>
          <p:cNvGraphicFramePr>
            <a:graphicFrameLocks noGrp="1"/>
          </p:cNvGraphicFramePr>
          <p:nvPr/>
        </p:nvGraphicFramePr>
        <p:xfrm>
          <a:off x="1052599" y="5794442"/>
          <a:ext cx="5755851" cy="2794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9409">
                  <a:extLst>
                    <a:ext uri="{9D8B030D-6E8A-4147-A177-3AD203B41FA5}">
                      <a16:colId xmlns:a16="http://schemas.microsoft.com/office/drawing/2014/main" val="1549783283"/>
                    </a:ext>
                  </a:extLst>
                </a:gridCol>
                <a:gridCol w="3216442">
                  <a:extLst>
                    <a:ext uri="{9D8B030D-6E8A-4147-A177-3AD203B41FA5}">
                      <a16:colId xmlns:a16="http://schemas.microsoft.com/office/drawing/2014/main" val="1980848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時間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内容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221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13:10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受付・更衣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39127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13:10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13:30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病院概要・院内教育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49395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14:00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院内見学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467298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14:20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インターンシップ①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842454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14:20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14:40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インターンシップ②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634636"/>
                  </a:ext>
                </a:extLst>
              </a:tr>
              <a:tr h="4255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14:40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15:00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座談会・質疑応答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アンケート・更衣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473917"/>
                  </a:ext>
                </a:extLst>
              </a:tr>
            </a:tbl>
          </a:graphicData>
        </a:graphic>
      </p:graphicFrame>
      <p:sp>
        <p:nvSpPr>
          <p:cNvPr id="8" name="角丸四角形 25">
            <a:extLst>
              <a:ext uri="{FF2B5EF4-FFF2-40B4-BE49-F238E27FC236}">
                <a16:creationId xmlns:a16="http://schemas.microsoft.com/office/drawing/2014/main" id="{42DE2B91-A9D3-6D90-5944-E7E4F3C32C60}"/>
              </a:ext>
            </a:extLst>
          </p:cNvPr>
          <p:cNvSpPr/>
          <p:nvPr/>
        </p:nvSpPr>
        <p:spPr>
          <a:xfrm>
            <a:off x="3596640" y="9152543"/>
            <a:ext cx="3821326" cy="1409579"/>
          </a:xfrm>
          <a:prstGeom prst="roundRect">
            <a:avLst/>
          </a:prstGeom>
          <a:noFill/>
          <a:ln cmpd="dbl">
            <a:solidFill>
              <a:srgbClr val="9933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en-US" altLang="ja-JP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お問い合わせ</a:t>
            </a:r>
            <a:r>
              <a:rPr kumimoji="1"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独立行政法人国立病院機構新潟病院</a:t>
            </a:r>
            <a:endParaRPr kumimoji="1"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副看護部長　佐藤　由美子</a:t>
            </a:r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〒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945-8585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新潟県柏崎市赤坂町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番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52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号</a:t>
            </a:r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0257-22-2126</a:t>
            </a: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E-mail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sato.yumiko.tj@mail.hosp.go.jp</a:t>
            </a:r>
          </a:p>
          <a:p>
            <a:endParaRPr lang="en-US" altLang="ja-JP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D0AA4FD-5CEF-4586-D25D-42369A954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91" y="9569514"/>
            <a:ext cx="1027784" cy="1027784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B8C66F-C3AF-B98A-52B5-3325E0FA858E}"/>
              </a:ext>
            </a:extLst>
          </p:cNvPr>
          <p:cNvSpPr/>
          <p:nvPr/>
        </p:nvSpPr>
        <p:spPr>
          <a:xfrm>
            <a:off x="191442" y="9047764"/>
            <a:ext cx="1722313" cy="542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u="sng" dirty="0"/>
              <a:t>ホームページ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6FF3837-21C9-AC61-699B-6386E786C71D}"/>
              </a:ext>
            </a:extLst>
          </p:cNvPr>
          <p:cNvSpPr/>
          <p:nvPr/>
        </p:nvSpPr>
        <p:spPr>
          <a:xfrm>
            <a:off x="1783387" y="9112167"/>
            <a:ext cx="1722313" cy="542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u="sng" dirty="0"/>
              <a:t>Google</a:t>
            </a:r>
            <a:r>
              <a:rPr lang="ja-JP" altLang="en-US" sz="1600" u="sng" dirty="0"/>
              <a:t>フォーム</a:t>
            </a:r>
            <a:endParaRPr lang="en-US" altLang="ja-JP" sz="1600" u="sng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CFF0843-7225-35F5-4951-DC45F5A19F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09" y="9569514"/>
            <a:ext cx="992608" cy="9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44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-19761" y="429655"/>
            <a:ext cx="6520220" cy="78808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000" b="1" dirty="0">
                <a:latin typeface="+mj-ea"/>
              </a:rPr>
              <a:t>独立行政法人国立病院機構新潟病院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2000" b="1" dirty="0">
                <a:latin typeface="+mj-ea"/>
              </a:rPr>
              <a:t> インターンシップ申込用紙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1600" b="1" dirty="0">
                <a:latin typeface="+mj-ea"/>
              </a:rPr>
              <a:t>＊メールまたは</a:t>
            </a:r>
            <a:r>
              <a:rPr lang="en-US" altLang="ja-JP" sz="1600" b="1" dirty="0">
                <a:latin typeface="+mj-ea"/>
              </a:rPr>
              <a:t>Google</a:t>
            </a:r>
            <a:r>
              <a:rPr lang="ja-JP" altLang="en-US" sz="1600" b="1" dirty="0">
                <a:latin typeface="+mj-ea"/>
              </a:rPr>
              <a:t>フォームで申し込みください</a:t>
            </a:r>
            <a:endParaRPr lang="ja-JP" altLang="en-US" sz="16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73001"/>
              </p:ext>
            </p:extLst>
          </p:nvPr>
        </p:nvGraphicFramePr>
        <p:xfrm>
          <a:off x="344058" y="1280159"/>
          <a:ext cx="6866703" cy="92821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8502">
                  <a:extLst>
                    <a:ext uri="{9D8B030D-6E8A-4147-A177-3AD203B41FA5}">
                      <a16:colId xmlns:a16="http://schemas.microsoft.com/office/drawing/2014/main" val="2973472345"/>
                    </a:ext>
                  </a:extLst>
                </a:gridCol>
                <a:gridCol w="4508201">
                  <a:extLst>
                    <a:ext uri="{9D8B030D-6E8A-4147-A177-3AD203B41FA5}">
                      <a16:colId xmlns:a16="http://schemas.microsoft.com/office/drawing/2014/main" val="2673251248"/>
                    </a:ext>
                  </a:extLst>
                </a:gridCol>
              </a:tblGrid>
              <a:tr h="342275"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ja-JP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925595600"/>
                  </a:ext>
                </a:extLst>
              </a:tr>
              <a:tr h="634264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氏名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311263259"/>
                  </a:ext>
                </a:extLst>
              </a:tr>
              <a:tr h="634264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生年月日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146509092"/>
                  </a:ext>
                </a:extLst>
              </a:tr>
              <a:tr h="634264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年齢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139103537"/>
                  </a:ext>
                </a:extLst>
              </a:tr>
              <a:tr h="634264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学校名（勤務病院名）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296750508"/>
                  </a:ext>
                </a:extLst>
              </a:tr>
              <a:tr h="634264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学年（勤務経験年数）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289982804"/>
                  </a:ext>
                </a:extLst>
              </a:tr>
              <a:tr h="634264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住所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857925282"/>
                  </a:ext>
                </a:extLst>
              </a:tr>
              <a:tr h="634264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連絡先　</a:t>
                      </a:r>
                      <a:r>
                        <a:rPr kumimoji="1" lang="en-US" altLang="ja-JP" sz="1500" dirty="0"/>
                        <a:t>TEL</a:t>
                      </a:r>
                    </a:p>
                    <a:p>
                      <a:r>
                        <a:rPr kumimoji="1" lang="ja-JP" altLang="en-US" sz="1500" dirty="0"/>
                        <a:t>　　　　</a:t>
                      </a:r>
                      <a:r>
                        <a:rPr kumimoji="1" lang="en-US" altLang="ja-JP" sz="1500" dirty="0"/>
                        <a:t>E-mail</a:t>
                      </a:r>
                      <a:r>
                        <a:rPr kumimoji="1" lang="ja-JP" altLang="en-US" sz="1500" dirty="0"/>
                        <a:t>　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797780375"/>
                  </a:ext>
                </a:extLst>
              </a:tr>
              <a:tr h="634264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希望日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　　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　　</a:t>
                      </a:r>
                      <a:r>
                        <a:rPr kumimoji="1" lang="en-US" altLang="ja-JP" sz="1500" dirty="0"/>
                        <a:t>8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8</a:t>
                      </a:r>
                      <a:r>
                        <a:rPr kumimoji="1" lang="ja-JP" altLang="en-US" sz="1500" dirty="0"/>
                        <a:t>日（木）　　　　</a:t>
                      </a:r>
                      <a:r>
                        <a:rPr kumimoji="1" lang="en-US" altLang="ja-JP" sz="1500" dirty="0"/>
                        <a:t>8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9</a:t>
                      </a:r>
                      <a:r>
                        <a:rPr kumimoji="1" lang="ja-JP" altLang="en-US" sz="1500" dirty="0"/>
                        <a:t>日（金）　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　　</a:t>
                      </a:r>
                      <a:r>
                        <a:rPr kumimoji="1" lang="en-US" altLang="ja-JP" sz="1500" dirty="0"/>
                        <a:t>8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27</a:t>
                      </a:r>
                      <a:r>
                        <a:rPr kumimoji="1" lang="ja-JP" altLang="en-US" sz="1500" dirty="0"/>
                        <a:t>日（火）　　　</a:t>
                      </a:r>
                      <a:r>
                        <a:rPr kumimoji="1" lang="en-US" altLang="ja-JP" sz="1500" dirty="0"/>
                        <a:t>8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28</a:t>
                      </a:r>
                      <a:r>
                        <a:rPr kumimoji="1" lang="ja-JP" altLang="en-US" sz="1500" dirty="0"/>
                        <a:t>日（水）</a:t>
                      </a: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643271286"/>
                  </a:ext>
                </a:extLst>
              </a:tr>
              <a:tr h="719407">
                <a:tc rowSpan="5">
                  <a:txBody>
                    <a:bodyPr/>
                    <a:lstStyle/>
                    <a:p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インターンシップを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希望する病棟２か所に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＊希望が重なった場合は、ご希望に添えない場合があります</a:t>
                      </a:r>
                      <a:endParaRPr kumimoji="1" lang="en-US" altLang="ja-JP" sz="1500" dirty="0"/>
                    </a:p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）内科・脳神経内科・小児科・外科混合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732696988"/>
                  </a:ext>
                </a:extLst>
              </a:tr>
              <a:tr h="77272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）脳神経内科</a:t>
                      </a:r>
                      <a:endParaRPr kumimoji="1" lang="en-US" altLang="ja-JP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4151507141"/>
                  </a:ext>
                </a:extLst>
              </a:tr>
              <a:tr h="77272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）重症心身障碍者</a:t>
                      </a:r>
                      <a:endParaRPr kumimoji="1" lang="en-US" altLang="zh-CN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194522437"/>
                  </a:ext>
                </a:extLst>
              </a:tr>
              <a:tr h="77272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）筋ジストロフィー</a:t>
                      </a:r>
                    </a:p>
                    <a:p>
                      <a:pPr algn="l"/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969111604"/>
                  </a:ext>
                </a:extLst>
              </a:tr>
              <a:tr h="63426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）どこでもよい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017852951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640" y="100138"/>
            <a:ext cx="1074121" cy="141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42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7508b97d032fd51b7fbb423eabc995aa1f5b"/>
</p:tagLst>
</file>

<file path=ppt/theme/theme1.xml><?xml version="1.0" encoding="utf-8"?>
<a:theme xmlns:a="http://schemas.openxmlformats.org/drawingml/2006/main" name="Office テーマ">
  <a:themeElements>
    <a:clrScheme name="hiroyuqui">
      <a:dk1>
        <a:srgbClr val="202020"/>
      </a:dk1>
      <a:lt1>
        <a:srgbClr val="FFFFFF"/>
      </a:lt1>
      <a:dk2>
        <a:srgbClr val="44546A"/>
      </a:dk2>
      <a:lt2>
        <a:srgbClr val="E7E6E6"/>
      </a:lt2>
      <a:accent1>
        <a:srgbClr val="81D8D0"/>
      </a:accent1>
      <a:accent2>
        <a:srgbClr val="CC0014"/>
      </a:accent2>
      <a:accent3>
        <a:srgbClr val="A5A5A5"/>
      </a:accent3>
      <a:accent4>
        <a:srgbClr val="D9D082"/>
      </a:accent4>
      <a:accent5>
        <a:srgbClr val="82B6D9"/>
      </a:accent5>
      <a:accent6>
        <a:srgbClr val="8BD982"/>
      </a:accent6>
      <a:hlink>
        <a:srgbClr val="0563C1"/>
      </a:hlink>
      <a:folHlink>
        <a:srgbClr val="954F72"/>
      </a:folHlink>
    </a:clrScheme>
    <a:fontScheme name="スタイリッシュ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2988</TotalTime>
  <Words>654</Words>
  <Application>Microsoft Office PowerPoint</Application>
  <PresentationFormat>ユーザー設定</PresentationFormat>
  <Paragraphs>138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メイリオ</vt:lpstr>
      <vt:lpstr>Arial</vt:lpstr>
      <vt:lpstr>Segoe UI</vt:lpstr>
      <vt:lpstr>Office テーマ</vt:lpstr>
      <vt:lpstr>PowerPoint プレゼンテーション</vt:lpstr>
      <vt:lpstr>独立行政法人国立病院機構新潟病院  病院見学会申込用紙 ＊メールまたはGoogleフォームで申し込みください</vt:lpstr>
      <vt:lpstr>PowerPoint プレゼンテーション</vt:lpstr>
      <vt:lpstr>独立行政法人国立病院機構新潟病院  インターンシップ申込用紙 ＊メールまたはGoogleフォームで申し込みください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hiroyuki Kawai</dc:creator>
  <cp:lastModifiedBy>双峰通信工業株式会社</cp:lastModifiedBy>
  <cp:revision>206</cp:revision>
  <cp:lastPrinted>2024-04-30T07:46:59Z</cp:lastPrinted>
  <dcterms:created xsi:type="dcterms:W3CDTF">2014-11-05T03:30:46Z</dcterms:created>
  <dcterms:modified xsi:type="dcterms:W3CDTF">2024-05-14T00:22:39Z</dcterms:modified>
</cp:coreProperties>
</file>