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65" r:id="rId2"/>
  </p:sldIdLst>
  <p:sldSz cx="7559675" cy="10691813"/>
  <p:notesSz cx="6797675" cy="9926638"/>
  <p:custDataLst>
    <p:tags r:id="rId3"/>
  </p:custDataLst>
  <p:defaultTextStyle>
    <a:defPPr>
      <a:defRPr lang="ja-JP"/>
    </a:defPPr>
    <a:lvl1pPr marL="0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  <p15:guide id="3" orient="horz" pos="147" userDrawn="1">
          <p15:clr>
            <a:srgbClr val="A4A3A4"/>
          </p15:clr>
        </p15:guide>
        <p15:guide id="4" orient="horz" pos="6599" userDrawn="1">
          <p15:clr>
            <a:srgbClr val="A4A3A4"/>
          </p15:clr>
        </p15:guide>
        <p15:guide id="5" pos="158" userDrawn="1">
          <p15:clr>
            <a:srgbClr val="A4A3A4"/>
          </p15:clr>
        </p15:guide>
        <p15:guide id="6" pos="46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5F63"/>
    <a:srgbClr val="CC3300"/>
    <a:srgbClr val="993300"/>
    <a:srgbClr val="E2931E"/>
    <a:srgbClr val="D09E00"/>
    <a:srgbClr val="E50000"/>
    <a:srgbClr val="81D8D0"/>
    <a:srgbClr val="CC0000"/>
    <a:srgbClr val="EA30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27F97BB-C833-4FB7-BDE5-3F7075034690}" styleName="テーマ スタイル 2 - アクセント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82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3042" y="114"/>
      </p:cViewPr>
      <p:guideLst>
        <p:guide orient="horz" pos="3368"/>
        <p:guide pos="2381"/>
        <p:guide orient="horz" pos="147"/>
        <p:guide orient="horz" pos="6599"/>
        <p:guide pos="158"/>
        <p:guide pos="46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4チラシテンプレー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図プレースホルダー 22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0" y="0"/>
            <a:ext cx="7559675" cy="5345113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kumimoji="1" lang="en-US" altLang="ja-JP"/>
              <a:t>※</a:t>
            </a:r>
            <a:r>
              <a:rPr kumimoji="1" lang="ja-JP" altLang="en-US"/>
              <a:t>画像の挿入</a:t>
            </a:r>
          </a:p>
        </p:txBody>
      </p:sp>
      <p:sp>
        <p:nvSpPr>
          <p:cNvPr id="25" name="テキスト プレースホルダー 24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250825" y="641350"/>
            <a:ext cx="7058025" cy="171132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4800" b="1">
                <a:solidFill>
                  <a:schemeClr val="bg1"/>
                </a:solidFill>
                <a:effectLst>
                  <a:glow rad="101600">
                    <a:schemeClr val="tx2">
                      <a:alpha val="60000"/>
                    </a:schemeClr>
                  </a:glow>
                </a:effectLst>
              </a:defRPr>
            </a:lvl1pPr>
          </a:lstStyle>
          <a:p>
            <a:pPr lvl="0"/>
            <a:r>
              <a:rPr kumimoji="1" lang="en-US" altLang="ja-JP"/>
              <a:t>※</a:t>
            </a:r>
            <a:r>
              <a:rPr kumimoji="1" lang="ja-JP" altLang="en-US"/>
              <a:t>キャッチフレーズ</a:t>
            </a:r>
          </a:p>
        </p:txBody>
      </p:sp>
      <p:sp>
        <p:nvSpPr>
          <p:cNvPr id="27" name="テキスト プレースホルダー 26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250825" y="4797793"/>
            <a:ext cx="7058025" cy="109464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3600" b="1"/>
            </a:lvl1pPr>
          </a:lstStyle>
          <a:p>
            <a:pPr lvl="0"/>
            <a:r>
              <a:rPr kumimoji="1" lang="en-US" altLang="ja-JP"/>
              <a:t>※</a:t>
            </a:r>
            <a:r>
              <a:rPr kumimoji="1" lang="ja-JP" altLang="en-US"/>
              <a:t>タイトル</a:t>
            </a:r>
          </a:p>
        </p:txBody>
      </p:sp>
      <p:sp>
        <p:nvSpPr>
          <p:cNvPr id="29" name="テキスト プレースホルダー 28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250825" y="5892433"/>
            <a:ext cx="7058025" cy="698867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900"/>
            </a:lvl1pPr>
          </a:lstStyle>
          <a:p>
            <a:pPr lvl="0"/>
            <a:r>
              <a:rPr kumimoji="1" lang="en-US" altLang="ja-JP"/>
              <a:t>※</a:t>
            </a:r>
            <a:r>
              <a:rPr kumimoji="1" lang="ja-JP" altLang="en-US"/>
              <a:t>概要コピー</a:t>
            </a:r>
          </a:p>
        </p:txBody>
      </p:sp>
      <p:sp>
        <p:nvSpPr>
          <p:cNvPr id="30" name="テキスト プレースホルダー 28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50825" y="6657777"/>
            <a:ext cx="7058025" cy="1132454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/>
            </a:lvl1pPr>
          </a:lstStyle>
          <a:p>
            <a:pPr lvl="0"/>
            <a:r>
              <a:rPr kumimoji="1" lang="en-US" altLang="ja-JP" dirty="0"/>
              <a:t>※</a:t>
            </a:r>
            <a:r>
              <a:rPr kumimoji="1" lang="ja-JP" altLang="en-US" dirty="0"/>
              <a:t>特長・必要事項</a:t>
            </a:r>
          </a:p>
        </p:txBody>
      </p:sp>
      <p:sp>
        <p:nvSpPr>
          <p:cNvPr id="31" name="図プレースホルダー 22"/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250825" y="7856709"/>
            <a:ext cx="2587909" cy="26017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>
                <a:solidFill>
                  <a:schemeClr val="accent2"/>
                </a:solidFill>
              </a:defRPr>
            </a:lvl1pPr>
          </a:lstStyle>
          <a:p>
            <a:r>
              <a:rPr kumimoji="1" lang="en-US" altLang="ja-JP"/>
              <a:t>※</a:t>
            </a:r>
            <a:r>
              <a:rPr kumimoji="1" lang="ja-JP" altLang="en-US"/>
              <a:t>画像の挿入</a:t>
            </a:r>
          </a:p>
        </p:txBody>
      </p:sp>
      <p:sp>
        <p:nvSpPr>
          <p:cNvPr id="33" name="テキスト プレースホルダー 32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933700" y="7856708"/>
            <a:ext cx="4375150" cy="260174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000"/>
            </a:lvl1pPr>
          </a:lstStyle>
          <a:p>
            <a:pPr lvl="0"/>
            <a:r>
              <a:rPr kumimoji="1" lang="en-US" altLang="ja-JP"/>
              <a:t>※</a:t>
            </a:r>
            <a:r>
              <a:rPr kumimoji="1" lang="ja-JP" altLang="en-US"/>
              <a:t>内容・申込・問い合わせ先など</a:t>
            </a:r>
          </a:p>
        </p:txBody>
      </p:sp>
    </p:spTree>
    <p:extLst>
      <p:ext uri="{BB962C8B-B14F-4D97-AF65-F5344CB8AC3E}">
        <p14:creationId xmlns:p14="http://schemas.microsoft.com/office/powerpoint/2010/main" val="10434954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367" userDrawn="1">
          <p15:clr>
            <a:srgbClr val="FBAE40"/>
          </p15:clr>
        </p15:guide>
        <p15:guide id="2" pos="2381" userDrawn="1">
          <p15:clr>
            <a:srgbClr val="FBAE40"/>
          </p15:clr>
        </p15:guide>
        <p15:guide id="3" orient="horz" pos="147" userDrawn="1">
          <p15:clr>
            <a:srgbClr val="FBAE40"/>
          </p15:clr>
        </p15:guide>
        <p15:guide id="4" orient="horz" pos="6588" userDrawn="1">
          <p15:clr>
            <a:srgbClr val="FBAE40"/>
          </p15:clr>
        </p15:guide>
        <p15:guide id="5" pos="158" userDrawn="1">
          <p15:clr>
            <a:srgbClr val="FBAE40"/>
          </p15:clr>
        </p15:guide>
        <p15:guide id="6" pos="460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36541-CEA9-4AE5-A96B-BD47ECC165B0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915E-916E-4828-BEE5-E5A105D9D1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0149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36541-CEA9-4AE5-A96B-BD47ECC165B0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915E-916E-4828-BEE5-E5A105D9D1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5250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36541-CEA9-4AE5-A96B-BD47ECC165B0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915E-916E-4828-BEE5-E5A105D9D1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7806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36541-CEA9-4AE5-A96B-BD47ECC165B0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915E-916E-4828-BEE5-E5A105D9D1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4145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36541-CEA9-4AE5-A96B-BD47ECC165B0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915E-916E-4828-BEE5-E5A105D9D1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6161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36541-CEA9-4AE5-A96B-BD47ECC165B0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915E-916E-4828-BEE5-E5A105D9D1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2165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36541-CEA9-4AE5-A96B-BD47ECC165B0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915E-916E-4828-BEE5-E5A105D9D1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9415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36541-CEA9-4AE5-A96B-BD47ECC165B0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915E-916E-4828-BEE5-E5A105D9D1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0690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36541-CEA9-4AE5-A96B-BD47ECC165B0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915E-916E-4828-BEE5-E5A105D9D1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9817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36541-CEA9-4AE5-A96B-BD47ECC165B0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915E-916E-4828-BEE5-E5A105D9D1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2562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36541-CEA9-4AE5-A96B-BD47ECC165B0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6915E-916E-4828-BEE5-E5A105D9D1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3278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374339" y="4183945"/>
            <a:ext cx="5755851" cy="393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≪スケジュール≫</a:t>
            </a:r>
            <a:endParaRPr kumimoji="1" lang="en-US" altLang="ja-JP" b="1" dirty="0"/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FF5F0E46-0975-E910-DE45-82EB5A1AEE9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EE0"/>
              </a:clrFrom>
              <a:clrTo>
                <a:srgbClr val="FFFEE0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41" y="169830"/>
            <a:ext cx="1833880" cy="1231900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4" name="スクロール: 横 3">
            <a:extLst>
              <a:ext uri="{FF2B5EF4-FFF2-40B4-BE49-F238E27FC236}">
                <a16:creationId xmlns:a16="http://schemas.microsoft.com/office/drawing/2014/main" id="{22415637-DD77-6B45-DAAE-4D37700BD9B4}"/>
              </a:ext>
            </a:extLst>
          </p:cNvPr>
          <p:cNvSpPr/>
          <p:nvPr/>
        </p:nvSpPr>
        <p:spPr>
          <a:xfrm>
            <a:off x="2117127" y="129691"/>
            <a:ext cx="4780336" cy="1370769"/>
          </a:xfrm>
          <a:prstGeom prst="horizontalScroll">
            <a:avLst/>
          </a:prstGeom>
          <a:solidFill>
            <a:schemeClr val="bg1"/>
          </a:solidFill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Cascadia Mono ExtraLight" panose="020B0609020000020004" pitchFamily="49" charset="0"/>
              </a:rPr>
              <a:t>独立行政法人国立病院機構</a:t>
            </a:r>
            <a:endParaRPr kumimoji="1" lang="en-US" altLang="ja-JP" sz="2400" dirty="0">
              <a:solidFill>
                <a:srgbClr val="00206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Cascadia Mono ExtraLight" panose="020B0609020000020004" pitchFamily="49" charset="0"/>
            </a:endParaRPr>
          </a:p>
          <a:p>
            <a:pPr algn="ctr"/>
            <a:r>
              <a:rPr kumimoji="1" lang="ja-JP" altLang="en-US" sz="2400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Cascadia Mono ExtraLight" panose="020B0609020000020004" pitchFamily="49" charset="0"/>
              </a:rPr>
              <a:t>新潟病院　就業体験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D331F0D-7A6B-E43B-42B0-F63DE7E907F9}"/>
              </a:ext>
            </a:extLst>
          </p:cNvPr>
          <p:cNvSpPr/>
          <p:nvPr/>
        </p:nvSpPr>
        <p:spPr>
          <a:xfrm>
            <a:off x="689317" y="1538930"/>
            <a:ext cx="6411875" cy="26065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日時　</a:t>
            </a:r>
            <a:r>
              <a:rPr kumimoji="1" lang="en-US" altLang="ja-JP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2025</a:t>
            </a:r>
            <a:r>
              <a:rPr kumimoji="1" lang="ja-JP" altLang="en-US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kumimoji="1" lang="en-US" altLang="ja-JP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</a:t>
            </a:r>
            <a:r>
              <a:rPr kumimoji="1" lang="ja-JP" altLang="en-US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kumimoji="1" lang="en-US" altLang="ja-JP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</a:t>
            </a:r>
            <a:r>
              <a:rPr kumimoji="1" lang="ja-JP" altLang="en-US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kumimoji="1" lang="en-US" altLang="ja-JP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木</a:t>
            </a:r>
            <a:r>
              <a:rPr kumimoji="1" lang="en-US" altLang="ja-JP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kumimoji="1" lang="ja-JP" altLang="en-US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en-US" altLang="ja-JP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</a:t>
            </a:r>
            <a:r>
              <a:rPr kumimoji="1" lang="ja-JP" altLang="en-US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kumimoji="1" lang="en-US" altLang="ja-JP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金</a:t>
            </a:r>
            <a:r>
              <a:rPr kumimoji="1" lang="en-US" altLang="ja-JP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kumimoji="1" lang="ja-JP" altLang="en-US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1" lang="en-US" altLang="ja-JP" sz="24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</a:t>
            </a:r>
            <a:r>
              <a:rPr kumimoji="1" lang="en-US" altLang="ja-JP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28</a:t>
            </a:r>
            <a:r>
              <a:rPr kumimoji="1" lang="ja-JP" altLang="en-US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kumimoji="1" lang="en-US" altLang="ja-JP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木</a:t>
            </a:r>
            <a:r>
              <a:rPr kumimoji="1" lang="en-US" altLang="ja-JP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kumimoji="1" lang="ja-JP" altLang="en-US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en-US" altLang="ja-JP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29</a:t>
            </a:r>
            <a:r>
              <a:rPr kumimoji="1" lang="ja-JP" altLang="en-US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kumimoji="1" lang="en-US" altLang="ja-JP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金）</a:t>
            </a:r>
            <a:endParaRPr kumimoji="1" lang="en-US" altLang="ja-JP" sz="24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時間　</a:t>
            </a:r>
            <a:r>
              <a:rPr kumimoji="1" lang="en-US" altLang="ja-JP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</a:t>
            </a:r>
            <a:r>
              <a:rPr kumimoji="1" lang="ja-JP" altLang="en-US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</a:t>
            </a:r>
            <a:r>
              <a:rPr kumimoji="1" lang="en-US" altLang="ja-JP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</a:t>
            </a:r>
            <a:r>
              <a:rPr kumimoji="1" lang="ja-JP" altLang="en-US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分～</a:t>
            </a:r>
            <a:r>
              <a:rPr kumimoji="1" lang="en-US" altLang="ja-JP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</a:t>
            </a:r>
            <a:r>
              <a:rPr kumimoji="1" lang="ja-JP" altLang="en-US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</a:t>
            </a:r>
            <a:r>
              <a:rPr kumimoji="1" lang="en-US" altLang="ja-JP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</a:t>
            </a:r>
            <a:r>
              <a:rPr kumimoji="1" lang="ja-JP" altLang="en-US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</a:t>
            </a:r>
            <a:endParaRPr kumimoji="1" lang="en-US" altLang="ja-JP" sz="24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kumimoji="1" lang="en-US" altLang="ja-JP" sz="20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12:50</a:t>
            </a:r>
            <a:r>
              <a:rPr kumimoji="1" lang="ja-JP" altLang="en-US" sz="20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病院玄関前バス停に集合</a:t>
            </a:r>
            <a:endParaRPr kumimoji="1" lang="en-US" altLang="ja-JP" sz="24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定員　各</a:t>
            </a:r>
            <a:r>
              <a:rPr kumimoji="1" lang="en-US" altLang="ja-JP" sz="2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kumimoji="1" lang="ja-JP" altLang="en-US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</a:t>
            </a:r>
            <a:endParaRPr kumimoji="1" lang="en-US" altLang="ja-JP" sz="24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r>
              <a:rPr kumimoji="1" lang="ja-JP" altLang="en-US" sz="20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締切　各日程</a:t>
            </a:r>
            <a:r>
              <a:rPr kumimoji="1" lang="en-US" altLang="ja-JP" sz="20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kumimoji="1" lang="ja-JP" altLang="en-US" sz="20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日前</a:t>
            </a:r>
            <a:endParaRPr kumimoji="1" lang="en-US" altLang="ja-JP" sz="20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2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id="{9678267B-F0EA-F993-DA7B-A9D1DCE7B8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51597"/>
              </p:ext>
            </p:extLst>
          </p:nvPr>
        </p:nvGraphicFramePr>
        <p:xfrm>
          <a:off x="982081" y="4511593"/>
          <a:ext cx="5689044" cy="356616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386150">
                  <a:extLst>
                    <a:ext uri="{9D8B030D-6E8A-4147-A177-3AD203B41FA5}">
                      <a16:colId xmlns:a16="http://schemas.microsoft.com/office/drawing/2014/main" val="1969343928"/>
                    </a:ext>
                  </a:extLst>
                </a:gridCol>
                <a:gridCol w="3302894">
                  <a:extLst>
                    <a:ext uri="{9D8B030D-6E8A-4147-A177-3AD203B41FA5}">
                      <a16:colId xmlns:a16="http://schemas.microsoft.com/office/drawing/2014/main" val="1896768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solidFill>
                            <a:schemeClr val="accent2"/>
                          </a:solidFill>
                        </a:rPr>
                        <a:t>時　間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solidFill>
                            <a:schemeClr val="accent2"/>
                          </a:solidFill>
                        </a:rPr>
                        <a:t>内　容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040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b="1" dirty="0"/>
                        <a:t>13:00</a:t>
                      </a:r>
                      <a:r>
                        <a:rPr kumimoji="1" lang="ja-JP" altLang="en-US" sz="2400" b="1" dirty="0"/>
                        <a:t>～</a:t>
                      </a:r>
                      <a:r>
                        <a:rPr kumimoji="1" lang="en-US" altLang="ja-JP" sz="2400" b="1" dirty="0"/>
                        <a:t>13:05</a:t>
                      </a:r>
                      <a:endParaRPr kumimoji="1" lang="ja-JP" altLang="en-US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1" dirty="0"/>
                        <a:t>受付・更衣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5491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b="1" dirty="0"/>
                        <a:t>13:05</a:t>
                      </a:r>
                      <a:r>
                        <a:rPr kumimoji="1" lang="ja-JP" altLang="en-US" sz="2400" b="1" dirty="0"/>
                        <a:t>～</a:t>
                      </a:r>
                      <a:r>
                        <a:rPr kumimoji="1" lang="en-US" altLang="ja-JP" sz="2400" b="1" dirty="0"/>
                        <a:t>13:20</a:t>
                      </a:r>
                      <a:endParaRPr kumimoji="1" lang="ja-JP" altLang="en-US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1" dirty="0"/>
                        <a:t>病院概要・院内教育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65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b="1" dirty="0"/>
                        <a:t>13:20</a:t>
                      </a:r>
                      <a:r>
                        <a:rPr kumimoji="1" lang="ja-JP" altLang="en-US" sz="2400" b="1" dirty="0"/>
                        <a:t>～</a:t>
                      </a:r>
                      <a:r>
                        <a:rPr kumimoji="1" lang="en-US" altLang="ja-JP" sz="2400" b="1" dirty="0"/>
                        <a:t>13:40</a:t>
                      </a:r>
                      <a:endParaRPr kumimoji="1" lang="ja-JP" altLang="en-US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1" dirty="0"/>
                        <a:t>院内見学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946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b="1" dirty="0"/>
                        <a:t>13:40</a:t>
                      </a:r>
                      <a:r>
                        <a:rPr kumimoji="1" lang="ja-JP" altLang="en-US" sz="2400" b="1" dirty="0"/>
                        <a:t>～</a:t>
                      </a:r>
                      <a:r>
                        <a:rPr kumimoji="1" lang="en-US" altLang="ja-JP" sz="2400" b="1" dirty="0"/>
                        <a:t>14:10</a:t>
                      </a:r>
                      <a:endParaRPr kumimoji="1" lang="ja-JP" altLang="en-US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1" dirty="0"/>
                        <a:t>就業体験①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4689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b="1" dirty="0"/>
                        <a:t>14:10</a:t>
                      </a:r>
                      <a:r>
                        <a:rPr kumimoji="1" lang="ja-JP" altLang="en-US" sz="2400" b="1" dirty="0"/>
                        <a:t>～</a:t>
                      </a:r>
                      <a:r>
                        <a:rPr kumimoji="1" lang="en-US" altLang="ja-JP" sz="2400" b="1" dirty="0"/>
                        <a:t>14:40</a:t>
                      </a:r>
                      <a:endParaRPr kumimoji="1" lang="ja-JP" altLang="en-US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1" dirty="0"/>
                        <a:t>就業体験②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5205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b="1" dirty="0"/>
                        <a:t>14:40</a:t>
                      </a:r>
                      <a:r>
                        <a:rPr kumimoji="1" lang="ja-JP" altLang="en-US" sz="2400" b="1" dirty="0"/>
                        <a:t>～</a:t>
                      </a:r>
                      <a:r>
                        <a:rPr kumimoji="1" lang="en-US" altLang="ja-JP" sz="2400" b="1" dirty="0"/>
                        <a:t>15:00</a:t>
                      </a:r>
                      <a:endParaRPr kumimoji="1" lang="ja-JP" altLang="en-US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1" dirty="0"/>
                        <a:t>座談会・質疑応答</a:t>
                      </a:r>
                      <a:endParaRPr kumimoji="1" lang="en-US" altLang="ja-JP" sz="2400" b="1" dirty="0"/>
                    </a:p>
                    <a:p>
                      <a:r>
                        <a:rPr kumimoji="1" lang="ja-JP" altLang="en-US" sz="2400" b="1" dirty="0"/>
                        <a:t>アンケート・更衣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750638"/>
                  </a:ext>
                </a:extLst>
              </a:tr>
            </a:tbl>
          </a:graphicData>
        </a:graphic>
      </p:graphicFrame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10C1F8E-D1EC-96EB-78FB-18C13FA98E9C}"/>
              </a:ext>
            </a:extLst>
          </p:cNvPr>
          <p:cNvSpPr txBox="1"/>
          <p:nvPr/>
        </p:nvSpPr>
        <p:spPr>
          <a:xfrm>
            <a:off x="500606" y="8097876"/>
            <a:ext cx="5755851" cy="393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≪</a:t>
            </a:r>
            <a:r>
              <a:rPr lang="ja-JP" altLang="en-US" b="1" dirty="0"/>
              <a:t>持ち物</a:t>
            </a:r>
            <a:r>
              <a:rPr kumimoji="1" lang="ja-JP" altLang="en-US" b="1" dirty="0"/>
              <a:t>≫</a:t>
            </a:r>
            <a:endParaRPr kumimoji="1" lang="en-US" altLang="ja-JP" b="1" dirty="0"/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47B92397-B7F7-7DB1-D0EA-915113DCF147}"/>
              </a:ext>
            </a:extLst>
          </p:cNvPr>
          <p:cNvSpPr/>
          <p:nvPr/>
        </p:nvSpPr>
        <p:spPr>
          <a:xfrm>
            <a:off x="1892563" y="8032229"/>
            <a:ext cx="4548598" cy="914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>
                <a:solidFill>
                  <a:schemeClr val="tx1"/>
                </a:solidFill>
              </a:rPr>
              <a:t>白衣、ナースシューズ、名札</a:t>
            </a:r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5CAA7935-D401-9AEC-33A9-11B49B11831B}"/>
              </a:ext>
            </a:extLst>
          </p:cNvPr>
          <p:cNvSpPr/>
          <p:nvPr/>
        </p:nvSpPr>
        <p:spPr>
          <a:xfrm>
            <a:off x="3928109" y="9050161"/>
            <a:ext cx="3407229" cy="131369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お問い合わせ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　独立行政法人国立病院機構　新潟病院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　　　　　　　　　副看護部長　畑　由美子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　〒</a:t>
            </a:r>
            <a:r>
              <a:rPr kumimoji="1" lang="en-US" altLang="ja-JP" sz="1200" dirty="0">
                <a:solidFill>
                  <a:schemeClr val="tx1"/>
                </a:solidFill>
              </a:rPr>
              <a:t>945-8585</a:t>
            </a:r>
            <a:r>
              <a:rPr kumimoji="1" lang="ja-JP" altLang="en-US" sz="1200" dirty="0">
                <a:solidFill>
                  <a:schemeClr val="tx1"/>
                </a:solidFill>
              </a:rPr>
              <a:t>　新潟県柏崎市赤坂町</a:t>
            </a:r>
            <a:r>
              <a:rPr kumimoji="1" lang="en-US" altLang="ja-JP" sz="1200" dirty="0">
                <a:solidFill>
                  <a:schemeClr val="tx1"/>
                </a:solidFill>
              </a:rPr>
              <a:t>3</a:t>
            </a:r>
            <a:r>
              <a:rPr kumimoji="1" lang="ja-JP" altLang="en-US" sz="1200" dirty="0">
                <a:solidFill>
                  <a:schemeClr val="tx1"/>
                </a:solidFill>
              </a:rPr>
              <a:t>番</a:t>
            </a:r>
            <a:r>
              <a:rPr kumimoji="1" lang="en-US" altLang="ja-JP" sz="1200" dirty="0">
                <a:solidFill>
                  <a:schemeClr val="tx1"/>
                </a:solidFill>
              </a:rPr>
              <a:t>52</a:t>
            </a:r>
            <a:r>
              <a:rPr kumimoji="1" lang="ja-JP" altLang="en-US" sz="1200" dirty="0">
                <a:solidFill>
                  <a:schemeClr val="tx1"/>
                </a:solidFill>
              </a:rPr>
              <a:t>号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　℡　</a:t>
            </a:r>
            <a:r>
              <a:rPr kumimoji="1" lang="en-US" altLang="ja-JP" sz="1200" dirty="0">
                <a:solidFill>
                  <a:schemeClr val="tx1"/>
                </a:solidFill>
              </a:rPr>
              <a:t>0257-22-2126</a:t>
            </a: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　✉　</a:t>
            </a:r>
            <a:r>
              <a:rPr kumimoji="1" lang="en-US" altLang="ja-JP" sz="1200" dirty="0">
                <a:solidFill>
                  <a:schemeClr val="tx1"/>
                </a:solidFill>
              </a:rPr>
              <a:t>hata.yumiko.tq@mail.hosp.go.jp</a:t>
            </a:r>
          </a:p>
        </p:txBody>
      </p:sp>
      <p:pic>
        <p:nvPicPr>
          <p:cNvPr id="21" name="図 20" descr="QR コード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B2B5334D-77C2-4F2C-5C8D-365D7DDCD07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7127" y="8905633"/>
            <a:ext cx="1620203" cy="1620203"/>
          </a:xfrm>
          <a:prstGeom prst="rect">
            <a:avLst/>
          </a:prstGeom>
        </p:spPr>
      </p:pic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7C39AA64-AC8E-A3ED-2549-283BBF1AD82A}"/>
              </a:ext>
            </a:extLst>
          </p:cNvPr>
          <p:cNvSpPr/>
          <p:nvPr/>
        </p:nvSpPr>
        <p:spPr>
          <a:xfrm>
            <a:off x="500607" y="8946629"/>
            <a:ext cx="1391956" cy="157535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5" name="図 24" descr="QR コード&#10;&#10;自動的に生成された説明">
            <a:extLst>
              <a:ext uri="{FF2B5EF4-FFF2-40B4-BE49-F238E27FC236}">
                <a16:creationId xmlns:a16="http://schemas.microsoft.com/office/drawing/2014/main" id="{4B4370E1-9FA0-293E-8FB6-F32BBE264CF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060" y="9568075"/>
            <a:ext cx="781050" cy="781050"/>
          </a:xfrm>
          <a:prstGeom prst="rect">
            <a:avLst/>
          </a:prstGeom>
        </p:spPr>
      </p:pic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B822A02B-9D4C-7FFC-1A25-6621168E592D}"/>
              </a:ext>
            </a:extLst>
          </p:cNvPr>
          <p:cNvSpPr/>
          <p:nvPr/>
        </p:nvSpPr>
        <p:spPr>
          <a:xfrm>
            <a:off x="500606" y="8898880"/>
            <a:ext cx="1391956" cy="39395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</a:rPr>
              <a:t>新潟病院</a:t>
            </a:r>
            <a:r>
              <a:rPr lang="ja-JP" altLang="en-US" sz="1100" dirty="0">
                <a:solidFill>
                  <a:schemeClr val="tx1"/>
                </a:solidFill>
              </a:rPr>
              <a:t>　</a:t>
            </a:r>
            <a:endParaRPr lang="en-US" altLang="ja-JP" sz="1100" dirty="0">
              <a:solidFill>
                <a:schemeClr val="tx1"/>
              </a:solidFill>
            </a:endParaRPr>
          </a:p>
          <a:p>
            <a:pPr algn="ctr"/>
            <a:r>
              <a:rPr lang="ja-JP" altLang="en-US" sz="1100" dirty="0">
                <a:solidFill>
                  <a:schemeClr val="tx1"/>
                </a:solidFill>
              </a:rPr>
              <a:t>看護部</a:t>
            </a:r>
            <a:r>
              <a:rPr lang="en-US" altLang="ja-JP" sz="1100" dirty="0">
                <a:solidFill>
                  <a:schemeClr val="tx1"/>
                </a:solidFill>
              </a:rPr>
              <a:t>HP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4035ECC5-B03F-4542-91C6-E6CA55F445B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1130" y="2396481"/>
            <a:ext cx="1320061" cy="1735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54811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e7508b97d032fd51b7fbb423eabc995aa1f5b"/>
</p:tagLst>
</file>

<file path=ppt/theme/theme1.xml><?xml version="1.0" encoding="utf-8"?>
<a:theme xmlns:a="http://schemas.openxmlformats.org/drawingml/2006/main" name="Office テーマ">
  <a:themeElements>
    <a:clrScheme name="hiroyuqui">
      <a:dk1>
        <a:srgbClr val="202020"/>
      </a:dk1>
      <a:lt1>
        <a:srgbClr val="FFFFFF"/>
      </a:lt1>
      <a:dk2>
        <a:srgbClr val="44546A"/>
      </a:dk2>
      <a:lt2>
        <a:srgbClr val="E7E6E6"/>
      </a:lt2>
      <a:accent1>
        <a:srgbClr val="81D8D0"/>
      </a:accent1>
      <a:accent2>
        <a:srgbClr val="CC0014"/>
      </a:accent2>
      <a:accent3>
        <a:srgbClr val="A5A5A5"/>
      </a:accent3>
      <a:accent4>
        <a:srgbClr val="D9D082"/>
      </a:accent4>
      <a:accent5>
        <a:srgbClr val="82B6D9"/>
      </a:accent5>
      <a:accent6>
        <a:srgbClr val="8BD982"/>
      </a:accent6>
      <a:hlink>
        <a:srgbClr val="0563C1"/>
      </a:hlink>
      <a:folHlink>
        <a:srgbClr val="954F72"/>
      </a:folHlink>
    </a:clrScheme>
    <a:fontScheme name="スタイリッシュ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166</Words>
  <Application>Microsoft Office PowerPoint</Application>
  <PresentationFormat>ユーザー設定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HGP創英角ﾎﾟｯﾌﾟ体</vt:lpstr>
      <vt:lpstr>HG丸ｺﾞｼｯｸM-PRO</vt:lpstr>
      <vt:lpstr>Arial</vt:lpstr>
      <vt:lpstr>Segoe UI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2025-03-19T01:30:28Z</dcterms:created>
  <dcterms:modified xsi:type="dcterms:W3CDTF">2025-03-19T01:31:12Z</dcterms:modified>
</cp:coreProperties>
</file>