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65" r:id="rId2"/>
    <p:sldId id="263" r:id="rId3"/>
  </p:sldIdLst>
  <p:sldSz cx="7559675" cy="10691813"/>
  <p:notesSz cx="6797675" cy="9926638"/>
  <p:custDataLst>
    <p:tags r:id="rId4"/>
  </p:custDataLst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orient="horz" pos="147" userDrawn="1">
          <p15:clr>
            <a:srgbClr val="A4A3A4"/>
          </p15:clr>
        </p15:guide>
        <p15:guide id="4" orient="horz" pos="6599" userDrawn="1">
          <p15:clr>
            <a:srgbClr val="A4A3A4"/>
          </p15:clr>
        </p15:guide>
        <p15:guide id="5" pos="158" userDrawn="1">
          <p15:clr>
            <a:srgbClr val="A4A3A4"/>
          </p15:clr>
        </p15:guide>
        <p15:guide id="6" pos="46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3300"/>
    <a:srgbClr val="E2931E"/>
    <a:srgbClr val="D09E00"/>
    <a:srgbClr val="E50000"/>
    <a:srgbClr val="81D8D0"/>
    <a:srgbClr val="CC0000"/>
    <a:srgbClr val="EA3049"/>
    <a:srgbClr val="395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82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42" y="114"/>
      </p:cViewPr>
      <p:guideLst>
        <p:guide orient="horz" pos="3368"/>
        <p:guide pos="2381"/>
        <p:guide orient="horz" pos="147"/>
        <p:guide orient="horz" pos="6599"/>
        <p:guide pos="158"/>
        <p:guide pos="46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チラシテンプレ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図プレースホルダー 2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0" y="0"/>
            <a:ext cx="7559675" cy="534511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kumimoji="1" lang="en-US" altLang="ja-JP"/>
              <a:t>※</a:t>
            </a:r>
            <a:r>
              <a:rPr kumimoji="1" lang="ja-JP" altLang="en-US"/>
              <a:t>画像の挿入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250825" y="641350"/>
            <a:ext cx="7058025" cy="17113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4800" b="1">
                <a:solidFill>
                  <a:schemeClr val="bg1"/>
                </a:solidFill>
                <a:effectLst>
                  <a:glow rad="101600">
                    <a:schemeClr val="tx2">
                      <a:alpha val="60000"/>
                    </a:schemeClr>
                  </a:glow>
                </a:effectLst>
              </a:defRPr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キャッチフレーズ</a:t>
            </a:r>
          </a:p>
        </p:txBody>
      </p:sp>
      <p:sp>
        <p:nvSpPr>
          <p:cNvPr id="27" name="テキスト プレースホルダー 2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250825" y="4797793"/>
            <a:ext cx="7058025" cy="109464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600" b="1"/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タイトル</a:t>
            </a:r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250825" y="5892433"/>
            <a:ext cx="7058025" cy="69886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/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概要コピー</a:t>
            </a:r>
          </a:p>
        </p:txBody>
      </p:sp>
      <p:sp>
        <p:nvSpPr>
          <p:cNvPr id="30" name="テキスト プレースホルダー 2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50825" y="6657777"/>
            <a:ext cx="7058025" cy="113245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特長・必要事項</a:t>
            </a:r>
          </a:p>
        </p:txBody>
      </p:sp>
      <p:sp>
        <p:nvSpPr>
          <p:cNvPr id="31" name="図プレースホルダー 22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250825" y="7856709"/>
            <a:ext cx="2587909" cy="26017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</a:lstStyle>
          <a:p>
            <a:r>
              <a:rPr kumimoji="1" lang="en-US" altLang="ja-JP"/>
              <a:t>※</a:t>
            </a:r>
            <a:r>
              <a:rPr kumimoji="1" lang="ja-JP" altLang="en-US"/>
              <a:t>画像の挿入</a:t>
            </a:r>
          </a:p>
        </p:txBody>
      </p:sp>
      <p:sp>
        <p:nvSpPr>
          <p:cNvPr id="33" name="テキスト プレースホルダー 3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933700" y="7856708"/>
            <a:ext cx="4375150" cy="260174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/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内容・申込・問い合わせ先など</a:t>
            </a:r>
          </a:p>
        </p:txBody>
      </p:sp>
    </p:spTree>
    <p:extLst>
      <p:ext uri="{BB962C8B-B14F-4D97-AF65-F5344CB8AC3E}">
        <p14:creationId xmlns:p14="http://schemas.microsoft.com/office/powerpoint/2010/main" val="1043495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  <p15:guide id="3" orient="horz" pos="147" userDrawn="1">
          <p15:clr>
            <a:srgbClr val="FBAE40"/>
          </p15:clr>
        </p15:guide>
        <p15:guide id="4" orient="horz" pos="6588" userDrawn="1">
          <p15:clr>
            <a:srgbClr val="FBAE40"/>
          </p15:clr>
        </p15:guide>
        <p15:guide id="5" pos="158" userDrawn="1">
          <p15:clr>
            <a:srgbClr val="FBAE40"/>
          </p15:clr>
        </p15:guide>
        <p15:guide id="6" pos="460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14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25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80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16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16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41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69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81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56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6541-CEA9-4AE5-A96B-BD47ECC165B0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27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QR コード&#10;&#10;自動的に生成された説明">
            <a:extLst>
              <a:ext uri="{FF2B5EF4-FFF2-40B4-BE49-F238E27FC236}">
                <a16:creationId xmlns:a16="http://schemas.microsoft.com/office/drawing/2014/main" id="{68D41123-5CF4-7528-FBE6-618A6FEF4C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36" y="8995645"/>
            <a:ext cx="1440180" cy="1440180"/>
          </a:xfrm>
          <a:prstGeom prst="rect">
            <a:avLst/>
          </a:prstGeom>
        </p:spPr>
      </p:pic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3974EF24-2D2A-B0B5-061E-2D77A7377B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352" y="8986920"/>
            <a:ext cx="1440180" cy="144018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00606" y="4861000"/>
            <a:ext cx="5755851" cy="69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≪スケジュール≫</a:t>
            </a:r>
            <a:endParaRPr kumimoji="1" lang="en-US" altLang="ja-JP" b="1" dirty="0"/>
          </a:p>
          <a:p>
            <a:r>
              <a:rPr lang="ja-JP" altLang="en-US" b="1" dirty="0"/>
              <a:t>　　</a:t>
            </a:r>
            <a:r>
              <a:rPr lang="en-US" altLang="ja-JP" b="1" dirty="0"/>
              <a:t>12:50</a:t>
            </a:r>
            <a:r>
              <a:rPr lang="ja-JP" altLang="en-US" b="1" dirty="0"/>
              <a:t>　旧正面玄関にお集まりください</a:t>
            </a:r>
            <a:endParaRPr kumimoji="1" lang="ja-JP" altLang="en-US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81481" y="8398335"/>
            <a:ext cx="6681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＊持ち物等詳細は、申し込み後メールでお伝えします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035ECC5-B03F-4542-91C6-E6CA55F445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170" y="1219453"/>
            <a:ext cx="1320061" cy="173569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5141" y="3059733"/>
            <a:ext cx="7543135" cy="2240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日時　</a:t>
            </a:r>
            <a:r>
              <a:rPr kumimoji="1" lang="en-US" altLang="ja-JP" sz="2400" dirty="0">
                <a:latin typeface="+mn-ea"/>
              </a:rPr>
              <a:t>2025</a:t>
            </a:r>
            <a:r>
              <a:rPr kumimoji="1" lang="ja-JP" altLang="en-US" sz="2400" dirty="0">
                <a:latin typeface="+mn-ea"/>
              </a:rPr>
              <a:t>年</a:t>
            </a:r>
            <a:r>
              <a:rPr lang="en-US" altLang="ja-JP" sz="2400" dirty="0">
                <a:latin typeface="+mn-ea"/>
              </a:rPr>
              <a:t>2</a:t>
            </a:r>
            <a:r>
              <a:rPr kumimoji="1" lang="ja-JP" altLang="en-US" sz="2400" dirty="0">
                <a:latin typeface="+mn-ea"/>
              </a:rPr>
              <a:t>月</a:t>
            </a:r>
            <a:r>
              <a:rPr kumimoji="1" lang="en-US" altLang="ja-JP" sz="2400" dirty="0">
                <a:latin typeface="+mn-ea"/>
              </a:rPr>
              <a:t>22</a:t>
            </a:r>
            <a:r>
              <a:rPr lang="ja-JP" altLang="en-US" sz="2400" dirty="0">
                <a:latin typeface="+mn-ea"/>
              </a:rPr>
              <a:t>日</a:t>
            </a:r>
            <a:r>
              <a:rPr lang="en-US" altLang="ja-JP" sz="2400" dirty="0">
                <a:latin typeface="+mn-ea"/>
              </a:rPr>
              <a:t>(</a:t>
            </a:r>
            <a:r>
              <a:rPr lang="ja-JP" altLang="en-US" sz="2400" dirty="0">
                <a:latin typeface="+mn-ea"/>
              </a:rPr>
              <a:t>土</a:t>
            </a:r>
            <a:r>
              <a:rPr lang="en-US" altLang="ja-JP" sz="2400" dirty="0">
                <a:latin typeface="+mn-ea"/>
              </a:rPr>
              <a:t>)</a:t>
            </a:r>
            <a:r>
              <a:rPr lang="ja-JP" altLang="en-US" sz="2400" dirty="0">
                <a:latin typeface="+mn-ea"/>
              </a:rPr>
              <a:t>　</a:t>
            </a:r>
            <a:r>
              <a:rPr lang="en-US" altLang="ja-JP" sz="2400" dirty="0">
                <a:latin typeface="+mn-ea"/>
              </a:rPr>
              <a:t>23</a:t>
            </a:r>
            <a:r>
              <a:rPr lang="ja-JP" altLang="en-US" sz="2400" dirty="0">
                <a:latin typeface="+mn-ea"/>
              </a:rPr>
              <a:t>日</a:t>
            </a:r>
            <a:r>
              <a:rPr lang="en-US" altLang="ja-JP" sz="2400" dirty="0">
                <a:latin typeface="+mn-ea"/>
              </a:rPr>
              <a:t>(</a:t>
            </a:r>
            <a:r>
              <a:rPr lang="ja-JP" altLang="en-US" sz="2400" dirty="0">
                <a:latin typeface="+mn-ea"/>
              </a:rPr>
              <a:t>日</a:t>
            </a:r>
            <a:r>
              <a:rPr lang="en-US" altLang="ja-JP" sz="2400" dirty="0">
                <a:latin typeface="+mn-ea"/>
              </a:rPr>
              <a:t>)</a:t>
            </a:r>
            <a:r>
              <a:rPr lang="ja-JP" altLang="en-US" sz="2400" dirty="0">
                <a:latin typeface="+mn-ea"/>
              </a:rPr>
              <a:t>　</a:t>
            </a:r>
            <a:r>
              <a:rPr lang="en-US" altLang="ja-JP" sz="2400" dirty="0">
                <a:latin typeface="+mn-ea"/>
              </a:rPr>
              <a:t>24</a:t>
            </a:r>
            <a:r>
              <a:rPr lang="ja-JP" altLang="en-US" sz="2400" dirty="0">
                <a:latin typeface="+mn-ea"/>
              </a:rPr>
              <a:t>日</a:t>
            </a:r>
            <a:r>
              <a:rPr lang="en-US" altLang="ja-JP" sz="2400" dirty="0">
                <a:latin typeface="+mn-ea"/>
              </a:rPr>
              <a:t>(</a:t>
            </a:r>
            <a:r>
              <a:rPr lang="ja-JP" altLang="en-US" sz="2400" dirty="0">
                <a:latin typeface="+mn-ea"/>
              </a:rPr>
              <a:t>月</a:t>
            </a:r>
            <a:r>
              <a:rPr lang="en-US" altLang="ja-JP" sz="2400" dirty="0">
                <a:latin typeface="+mn-ea"/>
              </a:rPr>
              <a:t>)</a:t>
            </a:r>
            <a:r>
              <a:rPr lang="ja-JP" altLang="en-US" sz="2400" dirty="0">
                <a:latin typeface="+mn-ea"/>
              </a:rPr>
              <a:t>　</a:t>
            </a:r>
            <a:endParaRPr lang="en-US" altLang="ja-JP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　　　　　 </a:t>
            </a:r>
            <a:r>
              <a:rPr lang="en-US" altLang="ja-JP" sz="2400" dirty="0">
                <a:latin typeface="+mn-ea"/>
              </a:rPr>
              <a:t>3</a:t>
            </a:r>
            <a:r>
              <a:rPr lang="ja-JP" altLang="en-US" sz="2400" dirty="0">
                <a:latin typeface="+mn-ea"/>
              </a:rPr>
              <a:t>月</a:t>
            </a:r>
            <a:r>
              <a:rPr lang="en-US" altLang="ja-JP" sz="2400" dirty="0">
                <a:latin typeface="+mn-ea"/>
              </a:rPr>
              <a:t>21</a:t>
            </a:r>
            <a:r>
              <a:rPr lang="ja-JP" altLang="en-US" sz="2400" dirty="0">
                <a:latin typeface="+mn-ea"/>
              </a:rPr>
              <a:t>日</a:t>
            </a:r>
            <a:r>
              <a:rPr lang="en-US" altLang="ja-JP" sz="2400" dirty="0">
                <a:latin typeface="+mn-ea"/>
              </a:rPr>
              <a:t>(</a:t>
            </a:r>
            <a:r>
              <a:rPr lang="ja-JP" altLang="en-US" sz="2400" dirty="0">
                <a:latin typeface="+mn-ea"/>
              </a:rPr>
              <a:t>金</a:t>
            </a:r>
            <a:r>
              <a:rPr lang="en-US" altLang="ja-JP" sz="2400" dirty="0">
                <a:latin typeface="+mn-ea"/>
              </a:rPr>
              <a:t>)</a:t>
            </a:r>
            <a:r>
              <a:rPr lang="ja-JP" altLang="en-US" sz="2400" dirty="0">
                <a:latin typeface="+mn-ea"/>
              </a:rPr>
              <a:t>　</a:t>
            </a:r>
            <a:r>
              <a:rPr lang="en-US" altLang="ja-JP" sz="2400" dirty="0">
                <a:latin typeface="+mn-ea"/>
              </a:rPr>
              <a:t>22</a:t>
            </a:r>
            <a:r>
              <a:rPr lang="ja-JP" altLang="en-US" sz="2400" dirty="0">
                <a:latin typeface="+mn-ea"/>
              </a:rPr>
              <a:t>日</a:t>
            </a:r>
            <a:r>
              <a:rPr lang="en-US" altLang="ja-JP" sz="2400" dirty="0">
                <a:latin typeface="+mn-ea"/>
              </a:rPr>
              <a:t>(</a:t>
            </a:r>
            <a:r>
              <a:rPr lang="ja-JP" altLang="en-US" sz="2400" dirty="0">
                <a:latin typeface="+mn-ea"/>
              </a:rPr>
              <a:t>土</a:t>
            </a:r>
            <a:r>
              <a:rPr lang="en-US" altLang="ja-JP" sz="2400" dirty="0">
                <a:latin typeface="+mn-ea"/>
              </a:rPr>
              <a:t>)</a:t>
            </a:r>
            <a:r>
              <a:rPr lang="ja-JP" altLang="en-US" sz="2400" dirty="0">
                <a:latin typeface="+mn-ea"/>
              </a:rPr>
              <a:t>   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時間　</a:t>
            </a:r>
            <a:r>
              <a:rPr kumimoji="1" lang="en-US" altLang="ja-JP" sz="2400" dirty="0">
                <a:latin typeface="+mn-ea"/>
              </a:rPr>
              <a:t>13</a:t>
            </a:r>
            <a:r>
              <a:rPr kumimoji="1" lang="ja-JP" altLang="en-US" sz="2400" dirty="0">
                <a:latin typeface="+mn-ea"/>
              </a:rPr>
              <a:t>時</a:t>
            </a:r>
            <a:r>
              <a:rPr lang="en-US" altLang="ja-JP" sz="2400" dirty="0">
                <a:latin typeface="+mn-ea"/>
              </a:rPr>
              <a:t>00</a:t>
            </a:r>
            <a:r>
              <a:rPr kumimoji="1" lang="ja-JP" altLang="en-US" sz="2400" dirty="0">
                <a:latin typeface="+mn-ea"/>
              </a:rPr>
              <a:t>分</a:t>
            </a:r>
            <a:r>
              <a:rPr kumimoji="1" lang="en-US" altLang="ja-JP" sz="2400" dirty="0">
                <a:latin typeface="+mn-ea"/>
              </a:rPr>
              <a:t>〜</a:t>
            </a:r>
            <a:r>
              <a:rPr lang="en-US" altLang="ja-JP" sz="2400" dirty="0">
                <a:latin typeface="+mn-ea"/>
              </a:rPr>
              <a:t>15</a:t>
            </a:r>
            <a:r>
              <a:rPr kumimoji="1" lang="ja-JP" altLang="en-US" sz="2400" dirty="0">
                <a:latin typeface="+mn-ea"/>
              </a:rPr>
              <a:t>時</a:t>
            </a:r>
            <a:r>
              <a:rPr kumimoji="1" lang="en-US" altLang="ja-JP" sz="2400" dirty="0">
                <a:latin typeface="+mn-ea"/>
              </a:rPr>
              <a:t>00</a:t>
            </a:r>
            <a:r>
              <a:rPr kumimoji="1" lang="ja-JP" altLang="en-US" sz="2400" dirty="0">
                <a:latin typeface="+mn-ea"/>
              </a:rPr>
              <a:t>分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定員　</a:t>
            </a:r>
            <a:r>
              <a:rPr kumimoji="1" lang="en-US" altLang="ja-JP" sz="2400" dirty="0">
                <a:latin typeface="+mn-ea"/>
              </a:rPr>
              <a:t>12</a:t>
            </a:r>
            <a:r>
              <a:rPr kumimoji="1" lang="ja-JP" altLang="en-US" sz="2400" dirty="0">
                <a:latin typeface="+mn-ea"/>
              </a:rPr>
              <a:t>名（看護大学・看護学校在学中の方）</a:t>
            </a:r>
            <a:endParaRPr kumimoji="1" lang="en-US" altLang="ja-JP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　　　　　</a:t>
            </a:r>
            <a:r>
              <a:rPr lang="ja-JP" altLang="en-US" sz="1800" u="sng" dirty="0">
                <a:latin typeface="+mn-ea"/>
              </a:rPr>
              <a:t>締切　各日程</a:t>
            </a:r>
            <a:r>
              <a:rPr lang="en-US" altLang="ja-JP" sz="1800" u="sng" dirty="0">
                <a:latin typeface="+mn-ea"/>
              </a:rPr>
              <a:t>10</a:t>
            </a:r>
            <a:r>
              <a:rPr lang="ja-JP" altLang="en-US" sz="1800" u="sng" dirty="0">
                <a:latin typeface="+mn-ea"/>
              </a:rPr>
              <a:t>日前</a:t>
            </a:r>
            <a:endParaRPr kumimoji="1" lang="en-US" altLang="ja-JP" sz="1800" u="sng" dirty="0">
              <a:latin typeface="+mn-ea"/>
            </a:endParaRPr>
          </a:p>
          <a:p>
            <a:endParaRPr kumimoji="1" lang="ja-JP" altLang="en-US" dirty="0">
              <a:latin typeface="+mn-ea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9A9D66C-C733-7F27-2F74-DE7ACD0D3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30712"/>
              </p:ext>
            </p:extLst>
          </p:nvPr>
        </p:nvGraphicFramePr>
        <p:xfrm>
          <a:off x="901911" y="5568040"/>
          <a:ext cx="5755851" cy="2794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9409">
                  <a:extLst>
                    <a:ext uri="{9D8B030D-6E8A-4147-A177-3AD203B41FA5}">
                      <a16:colId xmlns:a16="http://schemas.microsoft.com/office/drawing/2014/main" val="1549783283"/>
                    </a:ext>
                  </a:extLst>
                </a:gridCol>
                <a:gridCol w="3216442">
                  <a:extLst>
                    <a:ext uri="{9D8B030D-6E8A-4147-A177-3AD203B41FA5}">
                      <a16:colId xmlns:a16="http://schemas.microsoft.com/office/drawing/2014/main" val="19808481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時間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内容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82211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13:00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13:10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受付・更衣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39127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13:10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13:20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病院概要・院内教育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493951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13:20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13:40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院内見学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467298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13:40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14:10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就業体験　①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42454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14:10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14:40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就業体験　②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634636"/>
                  </a:ext>
                </a:extLst>
              </a:tr>
              <a:tr h="4255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14:40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15:00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座談会・質疑応答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アンケート・更衣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473917"/>
                  </a:ext>
                </a:extLst>
              </a:tr>
            </a:tbl>
          </a:graphicData>
        </a:graphic>
      </p:graphicFrame>
      <p:sp>
        <p:nvSpPr>
          <p:cNvPr id="8" name="角丸四角形 25">
            <a:extLst>
              <a:ext uri="{FF2B5EF4-FFF2-40B4-BE49-F238E27FC236}">
                <a16:creationId xmlns:a16="http://schemas.microsoft.com/office/drawing/2014/main" id="{42DE2B91-A9D3-6D90-5944-E7E4F3C32C60}"/>
              </a:ext>
            </a:extLst>
          </p:cNvPr>
          <p:cNvSpPr/>
          <p:nvPr/>
        </p:nvSpPr>
        <p:spPr>
          <a:xfrm>
            <a:off x="3596640" y="9152543"/>
            <a:ext cx="3821326" cy="1409579"/>
          </a:xfrm>
          <a:prstGeom prst="roundRect">
            <a:avLst/>
          </a:prstGeom>
          <a:noFill/>
          <a:ln cmpd="dbl">
            <a:solidFill>
              <a:srgbClr val="9933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kumimoji="1" lang="en-US" altLang="ja-JP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kumimoji="1"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お問い合わせ</a:t>
            </a:r>
            <a:r>
              <a:rPr kumimoji="1"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独立行政法人国立病院機構新潟病院</a:t>
            </a:r>
            <a:endParaRPr kumimoji="1" lang="en-US" altLang="ja-JP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副看護部長　佐藤　由美子</a:t>
            </a:r>
            <a:endParaRPr lang="en-US" altLang="ja-JP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〒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945-8585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新潟県柏崎市赤坂町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番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52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号</a:t>
            </a:r>
            <a:endParaRPr lang="en-US" altLang="ja-JP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TEL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0257-22-2126</a:t>
            </a: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E-mail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sato.yumiko.tj@mail.hosp.go.jp</a:t>
            </a:r>
          </a:p>
          <a:p>
            <a:endParaRPr lang="en-US" altLang="ja-JP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B8C66F-C3AF-B98A-52B5-3325E0FA858E}"/>
              </a:ext>
            </a:extLst>
          </p:cNvPr>
          <p:cNvSpPr/>
          <p:nvPr/>
        </p:nvSpPr>
        <p:spPr>
          <a:xfrm>
            <a:off x="224337" y="8995645"/>
            <a:ext cx="1440180" cy="3781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u="sng" dirty="0"/>
              <a:t>新潟病院　</a:t>
            </a:r>
            <a:endParaRPr kumimoji="1" lang="en-US" altLang="ja-JP" sz="1100" u="sng" dirty="0"/>
          </a:p>
          <a:p>
            <a:pPr algn="ctr"/>
            <a:r>
              <a:rPr kumimoji="1" lang="ja-JP" altLang="en-US" sz="1100" u="sng" dirty="0"/>
              <a:t>看護部</a:t>
            </a:r>
            <a:r>
              <a:rPr kumimoji="1" lang="en-US" altLang="ja-JP" sz="1100" u="sng" dirty="0"/>
              <a:t>HP</a:t>
            </a:r>
            <a:endParaRPr kumimoji="1" lang="ja-JP" altLang="en-US" sz="1100" u="sng" dirty="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5A8CFD40-F465-F7A3-FE85-42EC6BFFCCFC}"/>
              </a:ext>
            </a:extLst>
          </p:cNvPr>
          <p:cNvSpPr/>
          <p:nvPr/>
        </p:nvSpPr>
        <p:spPr>
          <a:xfrm>
            <a:off x="1785279" y="557966"/>
            <a:ext cx="5709255" cy="1231900"/>
          </a:xfrm>
          <a:prstGeom prst="roundRect">
            <a:avLst>
              <a:gd name="adj" fmla="val 10417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独立行政法人国立病院機構　</a:t>
            </a:r>
            <a:r>
              <a:rPr kumimoji="1" lang="ja-JP" alt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新潟病院</a:t>
            </a:r>
            <a:endParaRPr kumimoji="1" lang="en-US" altLang="ja-JP" sz="2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就業体験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FF5F0E46-0975-E910-DE45-82EB5A1AEE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EE0"/>
              </a:clrFrom>
              <a:clrTo>
                <a:srgbClr val="FFFEE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1" y="169830"/>
            <a:ext cx="1833880" cy="12319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89725C2-589C-F851-0DEC-6C809ADFBD1F}"/>
              </a:ext>
            </a:extLst>
          </p:cNvPr>
          <p:cNvSpPr/>
          <p:nvPr/>
        </p:nvSpPr>
        <p:spPr>
          <a:xfrm>
            <a:off x="1938352" y="8980466"/>
            <a:ext cx="1440180" cy="3933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u="sng" dirty="0"/>
              <a:t>就業体験申し込み</a:t>
            </a:r>
            <a:endParaRPr lang="en-US" altLang="ja-JP" sz="1100" u="sng" dirty="0"/>
          </a:p>
        </p:txBody>
      </p:sp>
      <p:pic>
        <p:nvPicPr>
          <p:cNvPr id="12" name="図 11" descr="QR コード&#10;&#10;自動的に生成された説明">
            <a:extLst>
              <a:ext uri="{FF2B5EF4-FFF2-40B4-BE49-F238E27FC236}">
                <a16:creationId xmlns:a16="http://schemas.microsoft.com/office/drawing/2014/main" id="{1FA7CF59-EB44-A2BA-780B-CA526DE2AB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01" y="9478397"/>
            <a:ext cx="7810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4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517299" y="293296"/>
            <a:ext cx="6520220" cy="78808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2000" b="1" dirty="0">
                <a:latin typeface="+mj-ea"/>
              </a:rPr>
              <a:t>独立行政法人国立病院機構新潟病院</a:t>
            </a:r>
            <a:br>
              <a:rPr lang="en-US" altLang="ja-JP" sz="2000" b="1" dirty="0">
                <a:latin typeface="+mj-ea"/>
              </a:rPr>
            </a:br>
            <a:r>
              <a:rPr lang="ja-JP" altLang="en-US" sz="2000" b="1" dirty="0">
                <a:latin typeface="+mj-ea"/>
              </a:rPr>
              <a:t> 就業体験　申込用紙</a:t>
            </a:r>
            <a:br>
              <a:rPr lang="en-US" altLang="ja-JP" sz="2000" b="1" dirty="0">
                <a:latin typeface="+mj-ea"/>
              </a:rPr>
            </a:br>
            <a:r>
              <a:rPr lang="ja-JP" altLang="en-US" sz="1600" b="1" dirty="0">
                <a:latin typeface="+mj-ea"/>
              </a:rPr>
              <a:t>＊メール　または　</a:t>
            </a:r>
            <a:r>
              <a:rPr lang="en-US" altLang="ja-JP" sz="1800" b="1" dirty="0">
                <a:latin typeface="+mj-ea"/>
              </a:rPr>
              <a:t>QR</a:t>
            </a:r>
            <a:r>
              <a:rPr lang="ja-JP" altLang="en-US" sz="1800" b="1" dirty="0">
                <a:latin typeface="+mj-ea"/>
              </a:rPr>
              <a:t>コード</a:t>
            </a:r>
            <a:r>
              <a:rPr lang="ja-JP" altLang="en-US" sz="1600" b="1" dirty="0">
                <a:latin typeface="+mj-ea"/>
              </a:rPr>
              <a:t>で申し込みください</a:t>
            </a:r>
            <a:endParaRPr lang="ja-JP" altLang="en-US" sz="16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498098"/>
              </p:ext>
            </p:extLst>
          </p:nvPr>
        </p:nvGraphicFramePr>
        <p:xfrm>
          <a:off x="344058" y="1110233"/>
          <a:ext cx="6866703" cy="94802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58502">
                  <a:extLst>
                    <a:ext uri="{9D8B030D-6E8A-4147-A177-3AD203B41FA5}">
                      <a16:colId xmlns:a16="http://schemas.microsoft.com/office/drawing/2014/main" val="2973472345"/>
                    </a:ext>
                  </a:extLst>
                </a:gridCol>
                <a:gridCol w="4508201">
                  <a:extLst>
                    <a:ext uri="{9D8B030D-6E8A-4147-A177-3AD203B41FA5}">
                      <a16:colId xmlns:a16="http://schemas.microsoft.com/office/drawing/2014/main" val="2673251248"/>
                    </a:ext>
                  </a:extLst>
                </a:gridCol>
              </a:tblGrid>
              <a:tr h="315847">
                <a:tc>
                  <a:txBody>
                    <a:bodyPr/>
                    <a:lstStyle/>
                    <a:p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</a:rPr>
                        <a:t>　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925595600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氏名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311263259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ふりがな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2675732019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生年月日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146509092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年齢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139103537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学校名（勤務病院名）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2296750508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学年（勤務経験年数）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289982804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住所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2857925282"/>
                  </a:ext>
                </a:extLst>
              </a:tr>
              <a:tr h="676359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連絡先　</a:t>
                      </a:r>
                      <a:r>
                        <a:rPr kumimoji="1" lang="en-US" altLang="ja-JP" sz="1500" dirty="0"/>
                        <a:t>TEL</a:t>
                      </a:r>
                    </a:p>
                    <a:p>
                      <a:r>
                        <a:rPr kumimoji="1" lang="ja-JP" altLang="en-US" sz="1500" dirty="0"/>
                        <a:t>　　　　</a:t>
                      </a:r>
                      <a:r>
                        <a:rPr kumimoji="1" lang="en-US" altLang="ja-JP" sz="1500" dirty="0"/>
                        <a:t>E-mail</a:t>
                      </a:r>
                      <a:r>
                        <a:rPr kumimoji="1" lang="ja-JP" altLang="en-US" sz="1500" dirty="0"/>
                        <a:t>　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2797780375"/>
                  </a:ext>
                </a:extLst>
              </a:tr>
              <a:tr h="973437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希望日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〇をつけてください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en-US" altLang="ja-JP" sz="1500" dirty="0"/>
                    </a:p>
                    <a:p>
                      <a:r>
                        <a:rPr kumimoji="1" lang="en-US" altLang="ja-JP" sz="1500" dirty="0"/>
                        <a:t>2025</a:t>
                      </a:r>
                      <a:r>
                        <a:rPr kumimoji="1" lang="ja-JP" altLang="en-US" sz="1500" dirty="0"/>
                        <a:t>年</a:t>
                      </a:r>
                      <a:r>
                        <a:rPr kumimoji="1" lang="en-US" altLang="ja-JP" sz="1500" dirty="0"/>
                        <a:t>2</a:t>
                      </a:r>
                      <a:r>
                        <a:rPr kumimoji="1" lang="ja-JP" altLang="en-US" sz="1500" dirty="0"/>
                        <a:t>月</a:t>
                      </a:r>
                      <a:r>
                        <a:rPr kumimoji="1" lang="en-US" altLang="ja-JP" sz="1500" dirty="0"/>
                        <a:t>22</a:t>
                      </a:r>
                      <a:r>
                        <a:rPr kumimoji="1" lang="ja-JP" altLang="en-US" sz="1500" dirty="0"/>
                        <a:t>日（土）・</a:t>
                      </a:r>
                      <a:r>
                        <a:rPr kumimoji="1" lang="en-US" altLang="ja-JP" sz="1500" dirty="0"/>
                        <a:t>23</a:t>
                      </a:r>
                      <a:r>
                        <a:rPr kumimoji="1" lang="ja-JP" altLang="en-US" sz="1500" dirty="0"/>
                        <a:t>日（日）・</a:t>
                      </a:r>
                      <a:r>
                        <a:rPr kumimoji="1" lang="en-US" altLang="ja-JP" sz="1500" dirty="0"/>
                        <a:t>24</a:t>
                      </a:r>
                      <a:r>
                        <a:rPr kumimoji="1" lang="ja-JP" altLang="en-US" sz="1500" dirty="0"/>
                        <a:t>日（月）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　　　</a:t>
                      </a:r>
                      <a:r>
                        <a:rPr kumimoji="1" lang="en-US" altLang="ja-JP" sz="1500" dirty="0"/>
                        <a:t>3</a:t>
                      </a:r>
                      <a:r>
                        <a:rPr kumimoji="1" lang="ja-JP" altLang="en-US" sz="1500" dirty="0"/>
                        <a:t>月</a:t>
                      </a:r>
                      <a:r>
                        <a:rPr kumimoji="1" lang="en-US" altLang="ja-JP" sz="1500" dirty="0"/>
                        <a:t>21</a:t>
                      </a:r>
                      <a:r>
                        <a:rPr kumimoji="1" lang="ja-JP" altLang="en-US" sz="1500" dirty="0"/>
                        <a:t>日（金）・</a:t>
                      </a:r>
                      <a:r>
                        <a:rPr kumimoji="1" lang="en-US" altLang="ja-JP" sz="1500" dirty="0"/>
                        <a:t>22</a:t>
                      </a:r>
                      <a:r>
                        <a:rPr kumimoji="1" lang="ja-JP" altLang="en-US" sz="1500" dirty="0"/>
                        <a:t>日（土）　　　　</a:t>
                      </a:r>
                      <a:endParaRPr kumimoji="1" lang="en-US" altLang="ja-JP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643271286"/>
                  </a:ext>
                </a:extLst>
              </a:tr>
              <a:tr h="607211">
                <a:tc rowSpan="5">
                  <a:txBody>
                    <a:bodyPr/>
                    <a:lstStyle/>
                    <a:p>
                      <a:endParaRPr kumimoji="1" lang="en-US" altLang="ja-JP" sz="1500" dirty="0"/>
                    </a:p>
                    <a:p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就業体験を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希望する病棟２か所に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〇をつけてください</a:t>
                      </a:r>
                      <a:endParaRPr kumimoji="1" lang="en-US" altLang="ja-JP" sz="1500" dirty="0"/>
                    </a:p>
                    <a:p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＊希望が重なった場合は、ご希望に添えない場合があります</a:t>
                      </a:r>
                      <a:endParaRPr kumimoji="1" lang="en-US" altLang="ja-JP" sz="1500" dirty="0"/>
                    </a:p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500" dirty="0"/>
                    </a:p>
                    <a:p>
                      <a:pPr algn="l"/>
                      <a:r>
                        <a:rPr kumimoji="1" lang="ja-JP" altLang="en-US" sz="1500" dirty="0"/>
                        <a:t>（　　　）内科・脳神経内科・小児科・外科混合</a:t>
                      </a:r>
                      <a:endParaRPr kumimoji="1" lang="en-US" altLang="ja-JP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3732696988"/>
                  </a:ext>
                </a:extLst>
              </a:tr>
              <a:tr h="75424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500" dirty="0"/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/>
                        <a:t>（　　　）脳神経内科</a:t>
                      </a:r>
                      <a:endParaRPr kumimoji="1" lang="en-US" altLang="ja-JP" sz="1500" dirty="0"/>
                    </a:p>
                    <a:p>
                      <a:pPr algn="l"/>
                      <a:endParaRPr kumimoji="1" lang="ja-JP" altLang="en-US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4151507141"/>
                  </a:ext>
                </a:extLst>
              </a:tr>
              <a:tr h="75424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500" dirty="0"/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/>
                        <a:t>（　　　）重症心身障碍者</a:t>
                      </a:r>
                      <a:endParaRPr kumimoji="1" lang="en-US" altLang="zh-CN" sz="1500" dirty="0"/>
                    </a:p>
                    <a:p>
                      <a:pPr algn="l"/>
                      <a:endParaRPr kumimoji="1" lang="ja-JP" altLang="en-US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3194522437"/>
                  </a:ext>
                </a:extLst>
              </a:tr>
              <a:tr h="75424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500" dirty="0"/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/>
                        <a:t>（　　　）筋ジストロフィー</a:t>
                      </a:r>
                    </a:p>
                    <a:p>
                      <a:pPr algn="l"/>
                      <a:endParaRPr kumimoji="1" lang="en-US" altLang="ja-JP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3969111604"/>
                  </a:ext>
                </a:extLst>
              </a:tr>
              <a:tr h="53534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500" dirty="0"/>
                    </a:p>
                    <a:p>
                      <a:pPr algn="l"/>
                      <a:r>
                        <a:rPr kumimoji="1" lang="ja-JP" altLang="en-US" sz="1500" dirty="0"/>
                        <a:t>（　　　）どこでもよい</a:t>
                      </a:r>
                      <a:endParaRPr kumimoji="1" lang="en-US" altLang="ja-JP" sz="1500" dirty="0"/>
                    </a:p>
                    <a:p>
                      <a:pPr algn="l"/>
                      <a:endParaRPr kumimoji="1" lang="en-US" altLang="ja-JP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3017852951"/>
                  </a:ext>
                </a:extLst>
              </a:tr>
            </a:tbl>
          </a:graphicData>
        </a:graphic>
      </p:graphicFrame>
      <p:pic>
        <p:nvPicPr>
          <p:cNvPr id="5" name="図 4">
            <a:extLst>
              <a:ext uri="{FF2B5EF4-FFF2-40B4-BE49-F238E27FC236}">
                <a16:creationId xmlns:a16="http://schemas.microsoft.com/office/drawing/2014/main" id="{4035ECC5-B03F-4542-91C6-E6CA55F445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640" y="100138"/>
            <a:ext cx="1074121" cy="1414284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4AA11462-2CFF-C491-A8E3-6FED18F71E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EE0"/>
              </a:clrFrom>
              <a:clrTo>
                <a:srgbClr val="FFFEE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605" y="94515"/>
            <a:ext cx="1833880" cy="1231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86040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7508b97d032fd51b7fbb423eabc995aa1f5b"/>
</p:tagLst>
</file>

<file path=ppt/theme/theme1.xml><?xml version="1.0" encoding="utf-8"?>
<a:theme xmlns:a="http://schemas.openxmlformats.org/drawingml/2006/main" name="Office テーマ">
  <a:themeElements>
    <a:clrScheme name="hiroyuqui">
      <a:dk1>
        <a:srgbClr val="202020"/>
      </a:dk1>
      <a:lt1>
        <a:srgbClr val="FFFFFF"/>
      </a:lt1>
      <a:dk2>
        <a:srgbClr val="44546A"/>
      </a:dk2>
      <a:lt2>
        <a:srgbClr val="E7E6E6"/>
      </a:lt2>
      <a:accent1>
        <a:srgbClr val="81D8D0"/>
      </a:accent1>
      <a:accent2>
        <a:srgbClr val="CC0014"/>
      </a:accent2>
      <a:accent3>
        <a:srgbClr val="A5A5A5"/>
      </a:accent3>
      <a:accent4>
        <a:srgbClr val="D9D082"/>
      </a:accent4>
      <a:accent5>
        <a:srgbClr val="82B6D9"/>
      </a:accent5>
      <a:accent6>
        <a:srgbClr val="8BD982"/>
      </a:accent6>
      <a:hlink>
        <a:srgbClr val="0563C1"/>
      </a:hlink>
      <a:folHlink>
        <a:srgbClr val="954F72"/>
      </a:folHlink>
    </a:clrScheme>
    <a:fontScheme name="スタイリッシュ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332</Words>
  <Application>Microsoft Office PowerPoint</Application>
  <PresentationFormat>ユーザー設定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メイリオ</vt:lpstr>
      <vt:lpstr>Arial</vt:lpstr>
      <vt:lpstr>Segoe UI</vt:lpstr>
      <vt:lpstr>Office テーマ</vt:lpstr>
      <vt:lpstr>PowerPoint プレゼンテーション</vt:lpstr>
      <vt:lpstr>独立行政法人国立病院機構新潟病院  就業体験　申込用紙 ＊メール　または　QRコードで申し込みください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2024-12-26T00:12:15Z</dcterms:created>
  <dcterms:modified xsi:type="dcterms:W3CDTF">2024-12-26T00:12:28Z</dcterms:modified>
</cp:coreProperties>
</file>